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6858000" cx="9144000"/>
  <p:notesSz cx="6858000" cy="9144000"/>
  <p:embeddedFontLst>
    <p:embeddedFont>
      <p:font typeface="Rambla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782F23EF-64EB-4C84-AF35-D3FDA0A97D97}">
  <a:tblStyle styleId="{782F23EF-64EB-4C84-AF35-D3FDA0A97D97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ambla-bold.fntdata"/><Relationship Id="rId50" Type="http://schemas.openxmlformats.org/officeDocument/2006/relationships/font" Target="fonts/Rambla-regular.fntdata"/><Relationship Id="rId53" Type="http://schemas.openxmlformats.org/officeDocument/2006/relationships/font" Target="fonts/Rambla-boldItalic.fntdata"/><Relationship Id="rId52" Type="http://schemas.openxmlformats.org/officeDocument/2006/relationships/font" Target="fonts/Rambl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1792288" y="4280614"/>
            <a:ext cx="5486399" cy="1086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tempestade perfeita:</a:t>
            </a:r>
            <a:b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causas, consequências, cenários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Marcus André Melo, PhD</a:t>
            </a: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Apresentação no V Encontro da ATRICON,</a:t>
            </a:r>
          </a:p>
          <a:p>
            <a:pPr indent="0" lvl="0" marL="0" marR="0" rtl="0" algn="l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88o. Encontro Nacional da Indústria da Construção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,Cuiabá, 23-25 /11/2016</a:t>
            </a:r>
          </a:p>
        </p:txBody>
      </p:sp>
      <p:pic>
        <p:nvPicPr>
          <p:cNvPr id="90" name="Shape 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2288" y="612775"/>
            <a:ext cx="5486399" cy="3526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Identificação partidária 1988-2015</a:t>
            </a:r>
          </a:p>
        </p:txBody>
      </p:sp>
      <p:pic>
        <p:nvPicPr>
          <p:cNvPr descr="identificação partidária.png"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9450" y="1738594"/>
            <a:ext cx="10357403" cy="4987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6-23 at 15.54.25.png"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433" y="661610"/>
            <a:ext cx="7924799" cy="553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9252" y="5275480"/>
            <a:ext cx="7174997" cy="9233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808218" y="76728"/>
            <a:ext cx="7076032" cy="12003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Identidade partidária 1989-2015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95536" y="548679"/>
            <a:ext cx="8136903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Eleição Presidencial: Coligações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3" y="1099958"/>
            <a:ext cx="6984776" cy="5497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Brasil: eleições presidenciais vertebram o sistema</a:t>
            </a:r>
          </a:p>
        </p:txBody>
      </p:sp>
      <p:graphicFrame>
        <p:nvGraphicFramePr>
          <p:cNvPr id="168" name="Shape 168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{782F23EF-64EB-4C84-AF35-D3FDA0A97D97}</a:tableStyleId>
              </a:tblPr>
              <a:tblGrid>
                <a:gridCol w="1586250"/>
                <a:gridCol w="1586250"/>
                <a:gridCol w="1586250"/>
                <a:gridCol w="1586250"/>
                <a:gridCol w="1586250"/>
              </a:tblGrid>
              <a:tr h="56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Ano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Primeiro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Segundo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Terceiro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Quarto</a:t>
                      </a:r>
                    </a:p>
                  </a:txBody>
                  <a:tcPr marT="45725" marB="45725" marR="91450" marL="91450"/>
                </a:tc>
              </a:tr>
              <a:tr h="56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1989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28.5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800" u="none" cap="none" strike="noStrike"/>
                        <a:t>16.1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15.5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i="1" lang="en-US" sz="1800" u="none" cap="none" strike="noStrike"/>
                        <a:t>10.8</a:t>
                      </a:r>
                    </a:p>
                  </a:txBody>
                  <a:tcPr marT="45725" marB="45725" marR="91450" marL="91450"/>
                </a:tc>
              </a:tr>
              <a:tr h="56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1994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i="1" lang="en-US" sz="1800" u="none" cap="none" strike="noStrike"/>
                        <a:t>57.3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800" u="none" cap="none" strike="noStrike"/>
                        <a:t>27.0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7.4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4.4</a:t>
                      </a:r>
                    </a:p>
                  </a:txBody>
                  <a:tcPr marT="45725" marB="45725" marR="91450" marL="91450"/>
                </a:tc>
              </a:tr>
              <a:tr h="56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1998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i="1" lang="en-US" sz="1800" u="none" cap="none" strike="noStrike"/>
                        <a:t>53.1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800" u="none" cap="none" strike="noStrike"/>
                        <a:t>31.7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11.0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21.4</a:t>
                      </a:r>
                    </a:p>
                  </a:txBody>
                  <a:tcPr marT="45725" marB="45725" marR="91450" marL="91450"/>
                </a:tc>
              </a:tr>
              <a:tr h="56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2002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800" u="none" cap="none" strike="noStrike"/>
                        <a:t>46.4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i="1" lang="en-US" sz="1800" u="none" cap="none" strike="noStrike"/>
                        <a:t>23.2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17.9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12.0</a:t>
                      </a:r>
                    </a:p>
                  </a:txBody>
                  <a:tcPr marT="45725" marB="45725" marR="91450" marL="91450"/>
                </a:tc>
              </a:tr>
              <a:tr h="56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2006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800" u="none" cap="none" strike="noStrike"/>
                        <a:t>48.6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i="1" lang="en-US" sz="1800" u="none" cap="none" strike="noStrike"/>
                        <a:t>41.6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6.8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2.7</a:t>
                      </a:r>
                    </a:p>
                  </a:txBody>
                  <a:tcPr marT="45725" marB="45725" marR="91450" marL="91450"/>
                </a:tc>
              </a:tr>
              <a:tr h="56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2010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800" u="none" cap="none" strike="noStrike"/>
                        <a:t>46.9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i="1" lang="en-US" sz="1800" u="none" cap="none" strike="noStrike"/>
                        <a:t>32.6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19.3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0.9</a:t>
                      </a:r>
                    </a:p>
                  </a:txBody>
                  <a:tcPr marT="45725" marB="45725" marR="91450" marL="91450"/>
                </a:tc>
              </a:tr>
              <a:tr h="56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2014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800" u="none" cap="none" strike="noStrike"/>
                        <a:t>41.6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i="1" lang="en-US" sz="1800" u="none" cap="none" strike="noStrike"/>
                        <a:t>33.5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21.3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1.5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Enfraquecimento do Executivo e fratura da base parlamentar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presidência  mais vulnerável da história republicana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Problemas no gerenciamento da coalizão</a:t>
            </a:r>
          </a:p>
          <a:p>
            <a:pPr indent="0" lvl="0" marL="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Distribuição de Ministérios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Heterogeneidade das coalizões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Emendas parlamentares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Custos crescentes de governabilidade</a:t>
            </a:r>
          </a:p>
          <a:p>
            <a:pPr indent="0" lvl="0" marL="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Índice de Necessidade de Coalizão </a:t>
            </a:r>
          </a:p>
        </p:txBody>
      </p:sp>
      <p:pic>
        <p:nvPicPr>
          <p:cNvPr descr="INC.jpg" id="180" name="Shape 180"/>
          <p:cNvPicPr preferRelativeResize="0"/>
          <p:nvPr/>
        </p:nvPicPr>
        <p:blipFill rotWithShape="1">
          <a:blip r:embed="rId3">
            <a:alphaModFix/>
          </a:blip>
          <a:srcRect b="7472" l="0" r="0" t="6361"/>
          <a:stretch/>
        </p:blipFill>
        <p:spPr>
          <a:xfrm>
            <a:off x="457200" y="1417637"/>
            <a:ext cx="8229600" cy="482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 de governabilidade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770" y="1411478"/>
            <a:ext cx="7100270" cy="483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Maior Volatilidade nos ministérios de infraestrutura 1995-2013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Meses no cargo</a:t>
            </a:r>
          </a:p>
        </p:txBody>
      </p:sp>
      <p:sp>
        <p:nvSpPr>
          <p:cNvPr id="193" name="Shape 193"/>
          <p:cNvSpPr txBox="1"/>
          <p:nvPr>
            <p:ph idx="2" type="body"/>
          </p:nvPr>
        </p:nvSpPr>
        <p:spPr>
          <a:xfrm>
            <a:off x="4648200" y="1600200"/>
            <a:ext cx="4038599" cy="502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Meses no cargo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925" y="2397107"/>
            <a:ext cx="3644907" cy="262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2212963"/>
            <a:ext cx="4038599" cy="280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Efeito interativo de crise econômica e escândalos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crescente intolerância com a corrupção- quebra estrutural?</a:t>
            </a:r>
          </a:p>
        </p:txBody>
      </p:sp>
      <p:sp>
        <p:nvSpPr>
          <p:cNvPr id="201" name="Shape 20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tempestade perfeita (III)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7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escândalo de corrupção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57200" y="274637"/>
            <a:ext cx="84314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Principais problemas para os Brasileiros</a:t>
            </a:r>
          </a:p>
        </p:txBody>
      </p:sp>
      <p:pic>
        <p:nvPicPr>
          <p:cNvPr descr="Screen Shot 2016-05-11 at 14.13.19.png"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100" y="1872355"/>
            <a:ext cx="7289799" cy="46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da Apresentação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Causas da crise política: </a:t>
            </a: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a tempestade perfeita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quatro fatores geradores da crise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Perspectivas do Governo Temer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Controle externo e a democracia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0" y="61832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Crescente impacto corrupção sobre probabilidade de reeleição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1" y="1457400"/>
            <a:ext cx="7056783" cy="54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457200" y="1133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experiência da corrupção!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0" y="914400"/>
            <a:ext cx="9367519" cy="478535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7772375" y="4190983"/>
            <a:ext cx="1371623" cy="389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100">
                <a:latin typeface="Rambla"/>
                <a:ea typeface="Rambla"/>
                <a:cs typeface="Rambla"/>
                <a:sym typeface="Rambla"/>
              </a:rPr>
              <a:t>BRASIL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5173662" y="125413"/>
            <a:ext cx="37861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18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Elections turnout in the Americas </a:t>
            </a:r>
          </a:p>
        </p:txBody>
      </p:sp>
      <p:sp>
        <p:nvSpPr>
          <p:cNvPr id="226" name="Shape 2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vitimização da corrupção: a quem foi você pagou propina?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524000"/>
            <a:ext cx="8001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/>
          <p:nvPr/>
        </p:nvSpPr>
        <p:spPr>
          <a:xfrm>
            <a:off x="228600" y="6248400"/>
            <a:ext cx="8686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% de pessoas que pagaram propina a cada uma das 9 instituições nos ultimos 12 meses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990600"/>
            <a:ext cx="6476999" cy="510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1143000" y="6172200"/>
            <a:ext cx="7848599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% respondeu sim a questão “você foi vítima de uma tentativa de cobrança de propina?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Source LAPOP 2013 </a:t>
            </a:r>
          </a:p>
        </p:txBody>
      </p:sp>
      <p:sp>
        <p:nvSpPr>
          <p:cNvPr id="235" name="Shape 235"/>
          <p:cNvSpPr txBox="1"/>
          <p:nvPr>
            <p:ph type="title"/>
          </p:nvPr>
        </p:nvSpPr>
        <p:spPr>
          <a:xfrm>
            <a:off x="457200" y="1762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Houve tentativa de cobrança de propina 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57729" y="274637"/>
            <a:ext cx="8939884" cy="58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Colapso popularidade 1999-2015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9841"/>
            <a:ext cx="9144000" cy="462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impeachment e a tempestade perfeita (I)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Lua de mel presidencial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Limiar de tolerância a custos aumenta 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Incentivos a cooperação em governo de salvação nacional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Cenário: ilha tropical sujeita a tsunamis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Equilíbrio descontínuo (tipping point)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impeachment e a tempestade perfeita (II)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Revisitando os 4 fatores: </a:t>
            </a:r>
            <a:r>
              <a:rPr b="0" i="1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economia, corrupção, coalizão, manifestações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None/>
            </a:pPr>
            <a:r>
              <a:t/>
            </a:r>
            <a:endParaRPr b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front econômico a situação vai parar de piorar pelo efeito sobre as expectativas dos agentes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None/>
            </a:pPr>
            <a:r>
              <a:t/>
            </a:r>
            <a:endParaRPr b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Efeito “blame-shifting” mitiga custos políticos do ajuste</a:t>
            </a:r>
          </a:p>
          <a:p>
            <a:pPr indent="0" lvl="0" marL="0" marR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 de incentivos favorável a cooperação gera ganhos reputacionais</a:t>
            </a:r>
          </a:p>
          <a:p>
            <a:pPr indent="0" lvl="0" marL="0" marR="0" rtl="0" algn="l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457200" y="274637"/>
            <a:ext cx="8229600" cy="1690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impeachment e a tempestade perfeita (III) 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fratura da base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457200" y="2116550"/>
            <a:ext cx="8229600" cy="400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Restauração da maioria parlamentar</a:t>
            </a:r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Fim do conflito executivo-partido do presidente</a:t>
            </a:r>
          </a:p>
          <a:p>
            <a:pPr indent="0" lvl="0" marL="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Formação de ampla coalizão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582620" y="78647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impeachment e a tempestade perfeita (IV)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7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Escândalos  </a:t>
            </a:r>
            <a:br>
              <a:rPr b="0" i="0" lang="en-US" sz="27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457200" y="192947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Agentes de incerteza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Instituições de controle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Overload da Agenda legislativa cassações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Judiciário – Espada de Dâmocles - Anulação da chapa </a:t>
            </a:r>
          </a:p>
          <a:p>
            <a:pPr indent="0" lvl="0" marL="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331" y="1064595"/>
            <a:ext cx="8116049" cy="565150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241923" y="110488"/>
            <a:ext cx="8902075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Poderes constitucionais dos presidentes na América Latina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tempestade política perfeita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cisne negro: combinação rara de eventos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Colapso econômico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Enfraquecimento Executivo /Fratura da base parlamentar 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Escândalo ciclópico de corrupção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Manifestações de rua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5502" l="0" r="0" t="5503"/>
          <a:stretch/>
        </p:blipFill>
        <p:spPr>
          <a:xfrm>
            <a:off x="5432307" y="1600200"/>
            <a:ext cx="2720615" cy="1938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" y="0"/>
            <a:ext cx="86074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" y="0"/>
            <a:ext cx="86074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" y="0"/>
            <a:ext cx="86074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checks and balances e a democracia brasileira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CPIs  1946-1964</a:t>
            </a: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778" y="1417637"/>
            <a:ext cx="871146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457200" y="-2968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CPIs Taxa de conclusão 1946-1964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846137"/>
            <a:ext cx="8229600" cy="5857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CPIs  1990-2015</a:t>
            </a: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CPIs  Taxa de conclusão 1990-2015</a:t>
            </a: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dêbacle do controle parlamentar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1990- 2015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239 propostas na CD, um quinto (61) foi instalada e dessas apenas 49 concluídas. 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Senado,  47 CPIS propostas, 28 instaladas e dessas apenas 17 foram concluídas.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None/>
            </a:pPr>
            <a:r>
              <a:t/>
            </a:r>
            <a:endParaRPr b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1946 – 1964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169 CPIs propostas , 161, ou 95% foi instalada, e  60% concluidas os trabalhos.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None/>
            </a:pPr>
            <a:r>
              <a:t/>
            </a:r>
            <a:endParaRPr b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 Lula/Dilma 12% foram concluidas CPIs da série historica de 68 anos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Independência judicial na AL</a:t>
            </a: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8229600" y="0"/>
            <a:ext cx="914400" cy="1219199"/>
          </a:xfrm>
          <a:prstGeom prst="rect">
            <a:avLst/>
          </a:prstGeom>
          <a:solidFill>
            <a:srgbClr val="0C334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0" y="0"/>
            <a:ext cx="9144000" cy="76199"/>
          </a:xfrm>
          <a:prstGeom prst="rect">
            <a:avLst/>
          </a:prstGeom>
          <a:solidFill>
            <a:srgbClr val="0C334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 rot="-5400000">
            <a:off x="5687613" y="3394263"/>
            <a:ext cx="6851272" cy="76199"/>
          </a:xfrm>
          <a:prstGeom prst="rect">
            <a:avLst/>
          </a:prstGeom>
          <a:solidFill>
            <a:srgbClr val="0C334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x="612647" y="152400"/>
            <a:ext cx="7540751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C3343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C3343"/>
                </a:solidFill>
                <a:latin typeface="Calibri"/>
                <a:ea typeface="Calibri"/>
                <a:cs typeface="Calibri"/>
                <a:sym typeface="Calibri"/>
              </a:rPr>
              <a:t>O que deu errado?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676400"/>
            <a:ext cx="8610599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457200" y="0"/>
            <a:ext cx="8546781" cy="634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Ranking - Entidades superiores de controle</a:t>
            </a: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839" y="706312"/>
            <a:ext cx="8229600" cy="58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5629273" y="2152525"/>
            <a:ext cx="556505" cy="214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100"/>
              <a:t>TCU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4844457" y="6353635"/>
            <a:ext cx="40739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 International budget project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magnitude do desafio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pode ser trivializada !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Teste de stress das instituições: 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julgar presidente mais popular da história e 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 o impeachment de um presidente.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FIM</a:t>
            </a:r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Muito obrigado!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331" y="1064595"/>
            <a:ext cx="8116049" cy="565150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/>
          <p:nvPr/>
        </p:nvSpPr>
        <p:spPr>
          <a:xfrm>
            <a:off x="241923" y="110488"/>
            <a:ext cx="8902075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Poderes constitucionais dos presidentes na América Latina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Fiscal Capacity 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609600" y="228600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Perceptions of corruption</a:t>
            </a: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981200"/>
            <a:ext cx="8077199" cy="381634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/>
          <p:nvPr/>
        </p:nvSpPr>
        <p:spPr>
          <a:xfrm>
            <a:off x="1066800" y="6019800"/>
            <a:ext cx="7315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% of people viewing each of 11 institutions as corrupt or extremely corrupt, Source: GCB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0" y="274637"/>
            <a:ext cx="891308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Boom de commodities e a “maldição de recursos naturais"</a:t>
            </a:r>
          </a:p>
        </p:txBody>
      </p:sp>
      <p:pic>
        <p:nvPicPr>
          <p:cNvPr descr="Captura de Tela 2016-05-11 às 11.21.31.png"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03548">
            <a:off x="868966" y="1562803"/>
            <a:ext cx="3502010" cy="474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39363">
            <a:off x="5256585" y="2723510"/>
            <a:ext cx="2338891" cy="1703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Revivescimento do Estado interventor nos EUA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24149">
            <a:off x="1927592" y="2045157"/>
            <a:ext cx="3182511" cy="421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político extremamente fragmentado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Vertebrado pela competição entre dois campos políticos até 2010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tempestade perfeita (II)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7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fratura da base parlamentar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74637"/>
            <a:ext cx="8229600" cy="13278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Fragmentação Extrema do Sistema Partidário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040" y="1935130"/>
            <a:ext cx="6654416" cy="4550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 = \frac{1}{\sum_{i=1}^n p_i^2} " id="138" name="Shape 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6602" y="3107816"/>
            <a:ext cx="1500197" cy="1162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" y="0"/>
            <a:ext cx="86074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