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7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91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61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64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4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2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51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62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5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83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6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DEA2-4A16-49A9-A812-3A85F4B7FC42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B07D-43C2-44C9-B6CA-5B17DB111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3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70" y="0"/>
            <a:ext cx="916814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22317" y="5361709"/>
            <a:ext cx="5652656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52894" y="2961409"/>
            <a:ext cx="7450282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/>
              <a:t>ABERTURA DO SEMINÁRIO DE BOAS PRÁTICAS DO MMD-TC</a:t>
            </a:r>
            <a:endParaRPr lang="pt-BR" dirty="0"/>
          </a:p>
          <a:p>
            <a:pPr algn="ctr">
              <a:lnSpc>
                <a:spcPct val="150000"/>
              </a:lnSpc>
            </a:pPr>
            <a:endParaRPr lang="pt-BR" dirty="0" smtClean="0"/>
          </a:p>
          <a:p>
            <a:pPr algn="ctr">
              <a:lnSpc>
                <a:spcPct val="150000"/>
              </a:lnSpc>
            </a:pPr>
            <a:endParaRPr lang="pt-BR" dirty="0"/>
          </a:p>
          <a:p>
            <a:pPr algn="ctr">
              <a:lnSpc>
                <a:spcPct val="150000"/>
              </a:lnSpc>
            </a:pPr>
            <a:r>
              <a:rPr lang="pt-BR" dirty="0" smtClean="0"/>
              <a:t>Conselheiro </a:t>
            </a:r>
            <a:r>
              <a:rPr lang="pt-BR" dirty="0"/>
              <a:t>Valter Albano da Silva 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Vice-presidente da </a:t>
            </a:r>
            <a:r>
              <a:rPr lang="pt-BR" dirty="0" err="1"/>
              <a:t>Atricon</a:t>
            </a:r>
            <a:r>
              <a:rPr lang="pt-BR" dirty="0"/>
              <a:t> e do TCE-MT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31472" y="1465118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92282" y="2524991"/>
            <a:ext cx="7928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/>
              <a:t>OBJETIVO</a:t>
            </a:r>
          </a:p>
          <a:p>
            <a:pPr algn="ctr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Compartilhar boas práticas dos </a:t>
            </a:r>
            <a:r>
              <a:rPr lang="pt-BR" dirty="0" err="1"/>
              <a:t>TCs</a:t>
            </a:r>
            <a:r>
              <a:rPr lang="pt-BR" dirty="0"/>
              <a:t>, identificadas no processo de avaliação com base no MMD-TC.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31472" y="1465118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34188" y="2088573"/>
            <a:ext cx="882188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/>
              <a:t>Compatibilidade com o plano estratégico 2012-2017 da </a:t>
            </a:r>
            <a:r>
              <a:rPr lang="pt-BR" dirty="0" smtClean="0"/>
              <a:t>ATRICON</a:t>
            </a:r>
            <a:r>
              <a:rPr lang="pt-BR" b="1" dirty="0"/>
              <a:t> </a:t>
            </a:r>
            <a:endParaRPr lang="pt-BR" dirty="0"/>
          </a:p>
          <a:p>
            <a:pPr algn="ctr">
              <a:lnSpc>
                <a:spcPct val="150000"/>
              </a:lnSpc>
            </a:pPr>
            <a:r>
              <a:rPr lang="pt-BR" b="1" dirty="0"/>
              <a:t>PROGRAMA QUALIDADE E AGILIDADE DOS TRIBUNAIS DE CONTAS - QATC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 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/>
              <a:t>OBJETIVO </a:t>
            </a:r>
            <a:r>
              <a:rPr lang="pt-BR" b="1" dirty="0" smtClean="0"/>
              <a:t>3. </a:t>
            </a:r>
            <a:r>
              <a:rPr lang="pt-BR" dirty="0" smtClean="0"/>
              <a:t>Fortalecer </a:t>
            </a:r>
            <a:r>
              <a:rPr lang="pt-BR" dirty="0"/>
              <a:t>a instituição Tribunal de Contas como instrumento indispensável à cidadania.</a:t>
            </a:r>
          </a:p>
          <a:p>
            <a:pPr>
              <a:lnSpc>
                <a:spcPct val="150000"/>
              </a:lnSpc>
            </a:pPr>
            <a:r>
              <a:rPr lang="pt-BR" dirty="0"/>
              <a:t> 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META. </a:t>
            </a:r>
            <a:r>
              <a:rPr lang="pt-BR" dirty="0" smtClean="0"/>
              <a:t>Incentivar </a:t>
            </a:r>
            <a:r>
              <a:rPr lang="pt-BR" dirty="0"/>
              <a:t>a adoção dos padrões de qualidade e agilidade do controle externo instituídos pela </a:t>
            </a:r>
            <a:r>
              <a:rPr lang="pt-BR" dirty="0" err="1"/>
              <a:t>Atricon</a:t>
            </a:r>
            <a:r>
              <a:rPr lang="pt-BR" dirty="0"/>
              <a:t>, por 100% dos </a:t>
            </a:r>
            <a:r>
              <a:rPr lang="pt-BR" dirty="0" err="1"/>
              <a:t>TCs</a:t>
            </a:r>
            <a:r>
              <a:rPr lang="pt-BR" dirty="0"/>
              <a:t>, até dezembro de 2017.</a:t>
            </a:r>
          </a:p>
          <a:p>
            <a:pPr>
              <a:lnSpc>
                <a:spcPct val="150000"/>
              </a:lnSpc>
            </a:pPr>
            <a:r>
              <a:rPr lang="pt-BR" dirty="0"/>
              <a:t> </a:t>
            </a:r>
          </a:p>
          <a:p>
            <a:pPr>
              <a:lnSpc>
                <a:spcPct val="150000"/>
              </a:lnSpc>
            </a:pPr>
            <a:r>
              <a:rPr lang="pt-BR" b="1" dirty="0"/>
              <a:t>PROJETO QATC EM AÇÃO: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Entrega: Divulgação das boas práticas dos </a:t>
            </a:r>
            <a:r>
              <a:rPr lang="pt-BR" dirty="0" err="1"/>
              <a:t>TCs</a:t>
            </a:r>
            <a:r>
              <a:rPr lang="pt-BR" dirty="0"/>
              <a:t> no V Encontro Nacional em Cuiabá-MT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31472" y="1465118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27363" y="1953491"/>
            <a:ext cx="792826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/>
              <a:t>PROGRAMAÇÃO</a:t>
            </a:r>
            <a:endParaRPr lang="pt-BR" dirty="0"/>
          </a:p>
          <a:p>
            <a:pPr algn="ctr">
              <a:lnSpc>
                <a:spcPct val="150000"/>
              </a:lnSpc>
            </a:pPr>
            <a:r>
              <a:rPr lang="pt-BR" dirty="0"/>
              <a:t>MANHÃ -23/11 – 10h20 às 13h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67725"/>
              </p:ext>
            </p:extLst>
          </p:nvPr>
        </p:nvGraphicFramePr>
        <p:xfrm>
          <a:off x="207817" y="3096491"/>
          <a:ext cx="8697192" cy="3607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6756"/>
                <a:gridCol w="4530436"/>
              </a:tblGrid>
              <a:tr h="8639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SALA 1 </a:t>
                      </a:r>
                      <a:r>
                        <a:rPr lang="pt-BR" sz="1500" b="1" dirty="0" smtClean="0">
                          <a:effectLst/>
                        </a:rPr>
                        <a:t>– Auditório da Escola de Contas </a:t>
                      </a:r>
                      <a:endParaRPr lang="pt-BR" sz="15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Moderador: C.S. </a:t>
                      </a:r>
                      <a:r>
                        <a:rPr lang="pt-BR" sz="1500" b="1" dirty="0" err="1">
                          <a:effectLst/>
                        </a:rPr>
                        <a:t>Jayson</a:t>
                      </a:r>
                      <a:r>
                        <a:rPr lang="pt-BR" sz="1500" b="1" dirty="0">
                          <a:effectLst/>
                        </a:rPr>
                        <a:t> Campelo – TCE-PI</a:t>
                      </a:r>
                      <a:endParaRPr lang="pt-BR" sz="15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SALA 2 </a:t>
                      </a:r>
                      <a:r>
                        <a:rPr lang="pt-BR" sz="1500" b="1" dirty="0" smtClean="0">
                          <a:effectLst/>
                        </a:rPr>
                        <a:t>– Auditório Liu Arruda</a:t>
                      </a:r>
                      <a:endParaRPr lang="pt-BR" sz="15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Moderador: Rômulo Lins – ATRICON</a:t>
                      </a:r>
                      <a:endParaRPr lang="pt-BR" sz="15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59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Programa de Visita às Escolas Municipais – </a:t>
                      </a:r>
                      <a:r>
                        <a:rPr lang="pt-BR" sz="1500" b="1" dirty="0" smtClean="0">
                          <a:effectLst/>
                        </a:rPr>
                        <a:t>TCM-RJ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Auditoria concomitante – </a:t>
                      </a:r>
                      <a:r>
                        <a:rPr lang="pt-BR" sz="1500" b="1" dirty="0" smtClean="0">
                          <a:effectLst/>
                        </a:rPr>
                        <a:t>TCE-PE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Auditoria operacional na área da Saúde – </a:t>
                      </a:r>
                      <a:r>
                        <a:rPr lang="pt-BR" sz="1500" b="1" dirty="0" smtClean="0">
                          <a:effectLst/>
                        </a:rPr>
                        <a:t>TC-DF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Auditoria Ambiental – TCE-AM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 </a:t>
                      </a:r>
                      <a:endParaRPr lang="pt-BR" sz="15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Política de Fiscalização Integrada – </a:t>
                      </a:r>
                      <a:r>
                        <a:rPr lang="pt-BR" sz="1500" b="1" dirty="0" err="1">
                          <a:solidFill>
                            <a:schemeClr val="bg1"/>
                          </a:solidFill>
                          <a:effectLst/>
                        </a:rPr>
                        <a:t>Suricato</a:t>
                      </a:r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  <a:r>
                        <a:rPr lang="pt-BR" sz="1500" b="1" dirty="0" smtClean="0">
                          <a:solidFill>
                            <a:schemeClr val="bg1"/>
                          </a:solidFill>
                          <a:effectLst/>
                        </a:rPr>
                        <a:t>TCE-MG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Observatório da despesa pública estadual – </a:t>
                      </a:r>
                      <a:r>
                        <a:rPr lang="pt-BR" sz="1500" b="1" dirty="0" smtClean="0">
                          <a:solidFill>
                            <a:schemeClr val="bg1"/>
                          </a:solidFill>
                          <a:effectLst/>
                        </a:rPr>
                        <a:t>TCE-SC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Núcleo de Pesquisa da Escola de Contas – </a:t>
                      </a:r>
                      <a:r>
                        <a:rPr lang="pt-BR" sz="1500" b="1" dirty="0" smtClean="0">
                          <a:solidFill>
                            <a:schemeClr val="bg1"/>
                          </a:solidFill>
                          <a:effectLst/>
                        </a:rPr>
                        <a:t>TCE-MS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Índice de Efetividade da Gestão Municipal – TCE-SP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431472" y="1465118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37755" y="1714500"/>
            <a:ext cx="79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PROGRAMAÇÃO</a:t>
            </a:r>
            <a:endParaRPr lang="pt-BR" dirty="0"/>
          </a:p>
          <a:p>
            <a:pPr algn="ctr"/>
            <a:r>
              <a:rPr lang="pt-BR" b="1" dirty="0"/>
              <a:t>TARDE -23/11 – 15h30 às </a:t>
            </a:r>
            <a:r>
              <a:rPr lang="pt-BR" b="1" dirty="0" smtClean="0"/>
              <a:t>18h30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04428"/>
              </p:ext>
            </p:extLst>
          </p:nvPr>
        </p:nvGraphicFramePr>
        <p:xfrm>
          <a:off x="322118" y="2360831"/>
          <a:ext cx="8821882" cy="3982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5191"/>
                <a:gridCol w="4696691"/>
              </a:tblGrid>
              <a:tr h="7819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SALA 1 – Auditório da Escola de Contas Moderador</a:t>
                      </a:r>
                      <a:r>
                        <a:rPr lang="pt-BR" sz="1400" b="1" dirty="0">
                          <a:effectLst/>
                        </a:rPr>
                        <a:t>: Simone Costa – TCE-BA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SALA 2 </a:t>
                      </a:r>
                      <a:r>
                        <a:rPr lang="pt-BR" sz="1400" b="1" dirty="0" smtClean="0">
                          <a:effectLst/>
                        </a:rPr>
                        <a:t>– Auditório Liu Arruda</a:t>
                      </a:r>
                      <a:endParaRPr lang="pt-BR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Moderador: Gislaine Fernandes – TCE-MG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459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Auditoria da receita e da renúncia de receita – </a:t>
                      </a:r>
                      <a:r>
                        <a:rPr lang="pt-BR" sz="1400" b="1" dirty="0" smtClean="0">
                          <a:effectLst/>
                        </a:rPr>
                        <a:t>TCE-RJ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Auditoria de recursos internacionais e parcerias com organismos multilaterais de crédito – </a:t>
                      </a:r>
                      <a:r>
                        <a:rPr lang="pt-BR" sz="1400" b="1" dirty="0" smtClean="0">
                          <a:effectLst/>
                        </a:rPr>
                        <a:t>TCE-BA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Inovação e efetividade na fiscalização de obras rodoviárias – </a:t>
                      </a:r>
                      <a:r>
                        <a:rPr lang="pt-BR" sz="1400" b="1" dirty="0" smtClean="0">
                          <a:effectLst/>
                        </a:rPr>
                        <a:t>TCE-GO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Manual de fiscalização – </a:t>
                      </a:r>
                      <a:r>
                        <a:rPr lang="pt-BR" sz="1400" b="1" dirty="0" smtClean="0">
                          <a:effectLst/>
                        </a:rPr>
                        <a:t>TCM-CE 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Efetividade e transparência das execuções na era digital –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TCE-PR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Aprimoramento do sistema de controle interno dos jurisdicionados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– Projeto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Aprimora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TCE-MT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Corregedoria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TCE-RO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Assessoria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de Comunicação Institucional – TCE-RS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90945" y="6488668"/>
            <a:ext cx="8011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(</a:t>
            </a:r>
            <a:r>
              <a:rPr lang="pt-BR" sz="1200" b="1" dirty="0" err="1"/>
              <a:t>Obs</a:t>
            </a:r>
            <a:r>
              <a:rPr lang="pt-BR" sz="1200" b="1" dirty="0"/>
              <a:t>: Após palestra das 14h30, no auditório da Escola)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31472" y="1406723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8"/>
            <a:ext cx="9156070" cy="684897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42453" y="2833349"/>
            <a:ext cx="8271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GRATO</a:t>
            </a:r>
            <a:r>
              <a:rPr lang="pt-BR" b="1" dirty="0" smtClean="0"/>
              <a:t>!!</a:t>
            </a:r>
          </a:p>
          <a:p>
            <a:pPr algn="ctr"/>
            <a:endParaRPr lang="pt-BR" b="1" dirty="0"/>
          </a:p>
          <a:p>
            <a:pPr algn="ctr"/>
            <a:endParaRPr lang="pt-BR" dirty="0"/>
          </a:p>
          <a:p>
            <a:pPr algn="ctr"/>
            <a:r>
              <a:rPr lang="pt-BR" dirty="0"/>
              <a:t> </a:t>
            </a:r>
          </a:p>
          <a:p>
            <a:pPr algn="ctr"/>
            <a:r>
              <a:rPr lang="pt-BR" dirty="0"/>
              <a:t>Cons. </a:t>
            </a:r>
            <a:r>
              <a:rPr lang="pt-BR" b="1" dirty="0"/>
              <a:t>VALTER ALBANO DA SILVA</a:t>
            </a:r>
            <a:endParaRPr lang="pt-BR" dirty="0"/>
          </a:p>
          <a:p>
            <a:pPr algn="ctr"/>
            <a:r>
              <a:rPr lang="pt-BR" dirty="0"/>
              <a:t>Vice-presidente da </a:t>
            </a:r>
            <a:r>
              <a:rPr lang="pt-BR" b="1" dirty="0"/>
              <a:t>ATRICON</a:t>
            </a:r>
            <a:r>
              <a:rPr lang="pt-BR" dirty="0"/>
              <a:t> e do </a:t>
            </a:r>
            <a:r>
              <a:rPr lang="pt-BR" b="1" dirty="0"/>
              <a:t>TCE-MT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31472" y="1465118"/>
            <a:ext cx="672459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      A CONSTRUÇÃO DA EXCELÊNCIA INSTITUCIONAL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298</Words>
  <Application>Microsoft Office PowerPoint</Application>
  <PresentationFormat>Apresentação na tela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MURILO DIAS BATISTA VILELLA</dc:creator>
  <cp:lastModifiedBy>RISODALVA BEATA DE CASTRO</cp:lastModifiedBy>
  <cp:revision>9</cp:revision>
  <dcterms:created xsi:type="dcterms:W3CDTF">2016-10-25T11:31:57Z</dcterms:created>
  <dcterms:modified xsi:type="dcterms:W3CDTF">2016-11-21T20:03:49Z</dcterms:modified>
</cp:coreProperties>
</file>