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</p:sldMasterIdLst>
  <p:notesMasterIdLst>
    <p:notesMasterId r:id="rId38"/>
  </p:notesMasterIdLst>
  <p:handoutMasterIdLst>
    <p:handoutMasterId r:id="rId39"/>
  </p:handoutMasterIdLst>
  <p:sldIdLst>
    <p:sldId id="256" r:id="rId3"/>
    <p:sldId id="313" r:id="rId4"/>
    <p:sldId id="360" r:id="rId5"/>
    <p:sldId id="362" r:id="rId6"/>
    <p:sldId id="363" r:id="rId7"/>
    <p:sldId id="364" r:id="rId8"/>
    <p:sldId id="365" r:id="rId9"/>
    <p:sldId id="370" r:id="rId10"/>
    <p:sldId id="366" r:id="rId11"/>
    <p:sldId id="369" r:id="rId12"/>
    <p:sldId id="371" r:id="rId13"/>
    <p:sldId id="373" r:id="rId14"/>
    <p:sldId id="374" r:id="rId15"/>
    <p:sldId id="375" r:id="rId16"/>
    <p:sldId id="376" r:id="rId17"/>
    <p:sldId id="377" r:id="rId18"/>
    <p:sldId id="378" r:id="rId19"/>
    <p:sldId id="380" r:id="rId20"/>
    <p:sldId id="381" r:id="rId21"/>
    <p:sldId id="382" r:id="rId22"/>
    <p:sldId id="383" r:id="rId23"/>
    <p:sldId id="384" r:id="rId24"/>
    <p:sldId id="385" r:id="rId25"/>
    <p:sldId id="387" r:id="rId26"/>
    <p:sldId id="386" r:id="rId27"/>
    <p:sldId id="389" r:id="rId28"/>
    <p:sldId id="391" r:id="rId29"/>
    <p:sldId id="393" r:id="rId30"/>
    <p:sldId id="390" r:id="rId31"/>
    <p:sldId id="394" r:id="rId32"/>
    <p:sldId id="395" r:id="rId33"/>
    <p:sldId id="396" r:id="rId34"/>
    <p:sldId id="388" r:id="rId35"/>
    <p:sldId id="399" r:id="rId36"/>
    <p:sldId id="400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3A0355-5E88-4155-881A-7C6C865166C2}" type="datetime1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67B0BD0-92B8-4BA6-8AB8-9B93D7A70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960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AFA4BF-DC1C-40A7-81E3-2ED0C2317F0C}" type="datetime1">
              <a:rPr lang="en-US" altLang="en-US"/>
              <a:pPr>
                <a:defRPr/>
              </a:pPr>
              <a:t>12/2/2015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F782A19-6FD7-49C5-B3F4-8EBA3811F6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589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747EEA-4A20-42E1-9DC4-1884A4A74BFA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0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3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79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46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18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22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65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22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23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65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61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0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93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8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10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86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9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2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5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7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4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27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EDAED4-904A-4D4E-8057-10D2E4287E42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5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9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3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33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6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2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3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2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3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4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5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944825" y="4663925"/>
            <a:ext cx="282117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025439" y="4684290"/>
            <a:ext cx="1861095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5903" y="4657243"/>
            <a:ext cx="1700878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963297" y="4684290"/>
            <a:ext cx="1861095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0" name="Rectangle 1028"/>
          <p:cNvSpPr>
            <a:spLocks noGrp="1" noChangeArrowheads="1"/>
          </p:cNvSpPr>
          <p:nvPr>
            <p:ph type="dt" sz="half" idx="20"/>
          </p:nvPr>
        </p:nvSpPr>
        <p:spPr>
          <a:xfrm>
            <a:off x="5945188" y="6107113"/>
            <a:ext cx="281146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8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13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E72C-3AD6-4420-A378-1BEA71627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1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3406-5590-4A86-A90B-4F3E4389B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360363" y="3284614"/>
            <a:ext cx="3142163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82F9-B089-4168-A714-3F643DACB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2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10B5-DCDF-41F0-B321-32A7A2124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0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10" name="Picture 1" descr="WB-WBG-vertical-RGB-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6254750"/>
            <a:ext cx="8604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7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4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76" name="Picture 1" descr="WB-WBG-vertical-RGB-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6254750"/>
            <a:ext cx="8604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8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8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0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1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3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3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3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3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3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5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  <p:sp>
        <p:nvSpPr>
          <p:cNvPr id="136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9D01B-2D40-496E-ABD6-2D0F73DAB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6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FE01-635E-4678-9038-75FDA03DD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79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D1B3-CA55-4986-B586-01D778CE3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37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02BE-1042-4BAF-8A2C-1D2C09FB0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96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53760-09B6-48F2-B414-8B07F8706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9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944825" y="4663925"/>
            <a:ext cx="282117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025439" y="4684290"/>
            <a:ext cx="1861095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5903" y="4657243"/>
            <a:ext cx="1700878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963297" y="4684290"/>
            <a:ext cx="1861095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9" name="Rectangle 1028"/>
          <p:cNvSpPr>
            <a:spLocks noGrp="1" noChangeArrowheads="1"/>
          </p:cNvSpPr>
          <p:nvPr>
            <p:ph type="dt" sz="half" idx="20"/>
          </p:nvPr>
        </p:nvSpPr>
        <p:spPr>
          <a:xfrm>
            <a:off x="5945188" y="6107113"/>
            <a:ext cx="281146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3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7" name="Picture 1" descr="WB-WBG-vertical-RGB-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6254750"/>
            <a:ext cx="8604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5" name="Rectangle 69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466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F1F6-FEDA-49C6-8B23-17959928A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2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9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2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3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33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6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2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3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2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3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4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5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944825" y="4663925"/>
            <a:ext cx="282117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025439" y="4684290"/>
            <a:ext cx="1861095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5903" y="4657243"/>
            <a:ext cx="1700878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963297" y="4684290"/>
            <a:ext cx="1861095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9" name="Rectangle 1028"/>
          <p:cNvSpPr>
            <a:spLocks noGrp="1" noChangeArrowheads="1"/>
          </p:cNvSpPr>
          <p:nvPr>
            <p:ph type="dt" sz="half" idx="20"/>
          </p:nvPr>
        </p:nvSpPr>
        <p:spPr>
          <a:xfrm>
            <a:off x="5945188" y="6107113"/>
            <a:ext cx="281146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8" name="Picture 1" descr="WB-WBG-vertical-RGB-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6254750"/>
            <a:ext cx="8604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52C99-73CB-4420-9FB7-E47FA0FDA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0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7" name="Picture 1" descr="WB-WBG-vertical-RGB-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6254750"/>
            <a:ext cx="8604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3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4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34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7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3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4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2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3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4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5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6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  <p:sp>
        <p:nvSpPr>
          <p:cNvPr id="6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0990A-6BC2-4DD8-95C7-D4BB0CF6F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19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9" name="Picture 1" descr="WB-WBG-vertical-RGB-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6254750"/>
            <a:ext cx="8604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9A7B33-BA72-417B-962A-FDFA92444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19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405102"/>
            <a:ext cx="301089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405102"/>
            <a:ext cx="5207000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171B-1C81-480A-817A-1C7A19154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4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99AD-4EB1-4990-A172-E1F0A2970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4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FA19-A759-4CB3-AB9B-9CF706967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7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 eaLnBrk="1" hangingPunct="1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6" r:id="rId1"/>
    <p:sldLayoutId id="2147486087" r:id="rId2"/>
    <p:sldLayoutId id="214748608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4763" indent="909638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Paragraph content</a:t>
            </a:r>
          </a:p>
          <a:p>
            <a:pPr lvl="1"/>
            <a:r>
              <a:rPr lang="en-US" altLang="en-US" smtClean="0"/>
              <a:t>Bullets</a:t>
            </a:r>
          </a:p>
          <a:p>
            <a:pPr lvl="4"/>
            <a:r>
              <a:rPr lang="en-US" altLang="en-US" smtClean="0"/>
              <a:t>Bullets</a:t>
            </a:r>
          </a:p>
          <a:p>
            <a:pPr lvl="3"/>
            <a:r>
              <a:rPr lang="en-US" altLang="en-US" smtClean="0"/>
              <a:t>Bullets</a:t>
            </a:r>
          </a:p>
          <a:p>
            <a:pPr lvl="4"/>
            <a:r>
              <a:rPr lang="en-US" altLang="en-US" smtClean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61113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1" hangingPunct="1">
              <a:defRPr sz="1100" b="0" smtClean="0">
                <a:solidFill>
                  <a:srgbClr val="59595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340760-0023-40D8-B4E9-507B39DFD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61113"/>
            <a:ext cx="4011612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eaLnBrk="1" hangingPunct="1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  <a:endParaRPr lang="en-US" dirty="0"/>
          </a:p>
        </p:txBody>
      </p:sp>
      <p:pic>
        <p:nvPicPr>
          <p:cNvPr id="2057" name="Picture 1" descr="WB-WBG-vertical-RGB-web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6254750"/>
            <a:ext cx="8604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90" r:id="rId1"/>
    <p:sldLayoutId id="2147486091" r:id="rId2"/>
    <p:sldLayoutId id="2147486092" r:id="rId3"/>
    <p:sldLayoutId id="2147486074" r:id="rId4"/>
    <p:sldLayoutId id="2147486075" r:id="rId5"/>
    <p:sldLayoutId id="2147486076" r:id="rId6"/>
    <p:sldLayoutId id="2147486077" r:id="rId7"/>
    <p:sldLayoutId id="2147486078" r:id="rId8"/>
    <p:sldLayoutId id="2147486079" r:id="rId9"/>
    <p:sldLayoutId id="2147486080" r:id="rId10"/>
    <p:sldLayoutId id="2147486093" r:id="rId11"/>
    <p:sldLayoutId id="2147486094" r:id="rId12"/>
    <p:sldLayoutId id="2147486081" r:id="rId13"/>
    <p:sldLayoutId id="2147486082" r:id="rId14"/>
    <p:sldLayoutId id="2147486083" r:id="rId15"/>
    <p:sldLayoutId id="2147486084" r:id="rId16"/>
    <p:sldLayoutId id="2147486095" r:id="rId17"/>
    <p:sldLayoutId id="214748608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977900" y="405856"/>
            <a:ext cx="7662863" cy="182245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cap="none" dirty="0" smtClean="0">
                <a:latin typeface="Arial" panose="020B0604020202020204" pitchFamily="34" charset="0"/>
              </a:rPr>
              <a:t>O CONTROLE SOCIAL EM REDE: TECNOLOGIAS PARA TRANSPARENCIA E PARTICIPACAO  </a:t>
            </a:r>
            <a:br>
              <a:rPr lang="en-US" altLang="en-US" cap="none" dirty="0" smtClean="0">
                <a:latin typeface="Arial" panose="020B0604020202020204" pitchFamily="34" charset="0"/>
              </a:rPr>
            </a:br>
            <a:endParaRPr lang="en-US" altLang="en-US" sz="2400" cap="none" dirty="0" smtClean="0"/>
          </a:p>
        </p:txBody>
      </p:sp>
      <p:sp>
        <p:nvSpPr>
          <p:cNvPr id="2662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5910" y="3000375"/>
            <a:ext cx="7972615" cy="8763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cap="none" dirty="0" smtClean="0">
                <a:ea typeface="MS PGothic" charset="0"/>
                <a:cs typeface="MS PGothic" charset="0"/>
              </a:rPr>
              <a:t>XXVIII CONGRESSO DOS TRIBUNAIS DE CONTAS 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cap="none" dirty="0" smtClean="0">
                <a:ea typeface="MS PGothic" charset="0"/>
                <a:cs typeface="MS PGothic" charset="0"/>
              </a:rPr>
              <a:t>DO BRASIL </a:t>
            </a:r>
            <a:endParaRPr lang="en-US" cap="none" dirty="0">
              <a:ea typeface="MS PGothic" charset="0"/>
              <a:cs typeface="MS PGothic" charset="0"/>
            </a:endParaRPr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76700" y="4664075"/>
            <a:ext cx="4689475" cy="1428750"/>
          </a:xfrm>
        </p:spPr>
        <p:txBody>
          <a:bodyPr/>
          <a:lstStyle/>
          <a:p>
            <a:pPr marL="0" indent="0" eaLnBrk="1" hangingPunct="1"/>
            <a:endParaRPr lang="en-US" altLang="en-US" sz="1800" dirty="0" smtClean="0">
              <a:cs typeface="Arial" panose="020B0604020202020204" pitchFamily="34" charset="0"/>
            </a:endParaRPr>
          </a:p>
          <a:p>
            <a:pPr marL="0" indent="0" eaLnBrk="1" hangingPunct="1"/>
            <a:r>
              <a:rPr lang="en-US" altLang="en-US" sz="1800" dirty="0" smtClean="0">
                <a:cs typeface="Arial" panose="020B0604020202020204" pitchFamily="34" charset="0"/>
              </a:rPr>
              <a:t>Tiago Peixoto</a:t>
            </a:r>
          </a:p>
          <a:p>
            <a:pPr marL="0" indent="0" eaLnBrk="1" hangingPunct="1"/>
            <a:r>
              <a:rPr lang="en-US" altLang="en-US" sz="1800" dirty="0" smtClean="0">
                <a:cs typeface="Arial" panose="020B0604020202020204" pitchFamily="34" charset="0"/>
              </a:rPr>
              <a:t>@participatory</a:t>
            </a:r>
          </a:p>
          <a:p>
            <a:pPr marL="0" indent="0" eaLnBrk="1" hangingPunct="1"/>
            <a:endParaRPr lang="en-US" altLang="en-US" sz="1800" dirty="0" smtClean="0">
              <a:cs typeface="Arial" panose="020B0604020202020204" pitchFamily="34" charset="0"/>
            </a:endParaRPr>
          </a:p>
        </p:txBody>
      </p:sp>
      <p:pic>
        <p:nvPicPr>
          <p:cNvPr id="15365" name="Picture Placeholder 10" descr="WB-WBG-vertical-RGB.pn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75" b="-40775"/>
          <a:stretch>
            <a:fillRect/>
          </a:stretch>
        </p:blipFill>
        <p:spPr>
          <a:xfrm>
            <a:off x="225425" y="4664075"/>
            <a:ext cx="1971675" cy="2027238"/>
          </a:xfrm>
        </p:spPr>
      </p:pic>
      <p:sp>
        <p:nvSpPr>
          <p:cNvPr id="15366" name="Date Placeholder 12"/>
          <p:cNvSpPr>
            <a:spLocks noGrp="1"/>
          </p:cNvSpPr>
          <p:nvPr>
            <p:ph type="dt" sz="quarter" idx="20"/>
          </p:nvPr>
        </p:nvSpPr>
        <p:spPr bwMode="auto">
          <a:xfrm>
            <a:off x="5954713" y="5939631"/>
            <a:ext cx="2811462" cy="7516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783C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1600" dirty="0" err="1" smtClean="0">
                <a:cs typeface="Arial" panose="020B0604020202020204" pitchFamily="34" charset="0"/>
              </a:rPr>
              <a:t>Dezembro</a:t>
            </a:r>
            <a:r>
              <a:rPr lang="en-US" altLang="en-US" sz="1600" dirty="0" smtClean="0">
                <a:cs typeface="Arial" panose="020B0604020202020204" pitchFamily="34" charset="0"/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Ciclo de </a:t>
            </a:r>
            <a:r>
              <a:rPr lang="pt-BR" altLang="en-US" sz="2400" dirty="0" err="1" smtClean="0">
                <a:cs typeface="Andes ExtraLight" panose="02000000000000000000" pitchFamily="50" charset="0"/>
              </a:rPr>
              <a:t>accountability</a:t>
            </a:r>
            <a:r>
              <a:rPr lang="pt-BR" altLang="en-US" sz="2400" dirty="0" smtClean="0">
                <a:cs typeface="Andes ExtraLight" panose="02000000000000000000" pitchFamily="50" charset="0"/>
              </a:rPr>
              <a:t> baseado na abertura de dados / informação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9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90" y="1774227"/>
            <a:ext cx="6496957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990A-6BC2-4DD8-95C7-D4BB0CF6FE6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8" y="594917"/>
            <a:ext cx="7259063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84" y="532263"/>
            <a:ext cx="7084782" cy="537868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990A-6BC2-4DD8-95C7-D4BB0CF6FE6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9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Publicação de dados corresponde a somente 1/4 do ciclo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12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90" y="1774227"/>
            <a:ext cx="6496957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+mj-lt"/>
              </a:rPr>
              <a:t>    </a:t>
            </a:r>
          </a:p>
          <a:p>
            <a:endParaRPr lang="en-US" sz="6000" dirty="0">
              <a:latin typeface="+mj-lt"/>
            </a:endParaRPr>
          </a:p>
          <a:p>
            <a:r>
              <a:rPr lang="en-US" sz="6000" dirty="0" err="1" smtClean="0">
                <a:latin typeface="+mj-lt"/>
              </a:rPr>
              <a:t>fechando</a:t>
            </a:r>
            <a:r>
              <a:rPr lang="en-US" sz="6000" dirty="0" smtClean="0">
                <a:latin typeface="+mj-lt"/>
              </a:rPr>
              <a:t> o </a:t>
            </a:r>
            <a:r>
              <a:rPr lang="en-US" sz="6000" dirty="0" err="1" smtClean="0">
                <a:latin typeface="+mj-lt"/>
              </a:rPr>
              <a:t>ciclo</a:t>
            </a:r>
            <a:r>
              <a:rPr lang="en-US" sz="6000" dirty="0" smtClean="0">
                <a:latin typeface="+mj-lt"/>
              </a:rPr>
              <a:t>…</a:t>
            </a:r>
            <a:endParaRPr lang="en-US" sz="6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990A-6BC2-4DD8-95C7-D4BB0CF6FE6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3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990A-6BC2-4DD8-95C7-D4BB0CF6FE6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7" y="980733"/>
            <a:ext cx="7744906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Governo deve processar dados  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15</a:t>
            </a:fld>
            <a:endParaRPr lang="en-US" altLang="en-US" dirty="0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275"/>
          </a:xfrm>
        </p:spPr>
        <p:txBody>
          <a:bodyPr/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566"/>
            <a:ext cx="9144000" cy="4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491319"/>
            <a:ext cx="8236446" cy="54878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990A-6BC2-4DD8-95C7-D4BB0CF6FE6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7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err="1" smtClean="0">
                <a:cs typeface="Andes ExtraLight" panose="02000000000000000000" pitchFamily="50" charset="0"/>
              </a:rPr>
              <a:t>Hackathons</a:t>
            </a:r>
            <a:r>
              <a:rPr lang="pt-BR" altLang="en-US" sz="2400" dirty="0" smtClean="0">
                <a:cs typeface="Andes ExtraLight" panose="02000000000000000000" pitchFamily="50" charset="0"/>
              </a:rPr>
              <a:t> são um ótimo começo.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17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382811"/>
            <a:ext cx="8585966" cy="48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Parcerias</a:t>
            </a:r>
            <a:r>
              <a:rPr lang="en-US" dirty="0" smtClean="0"/>
              <a:t> </a:t>
            </a:r>
            <a:r>
              <a:rPr lang="en-US" b="1" dirty="0" smtClean="0"/>
              <a:t>de </a:t>
            </a:r>
            <a:r>
              <a:rPr lang="en-US" b="1" dirty="0" err="1" smtClean="0"/>
              <a:t>fato</a:t>
            </a:r>
            <a:r>
              <a:rPr lang="en-US" b="1" dirty="0" smtClean="0"/>
              <a:t> </a:t>
            </a:r>
            <a:r>
              <a:rPr lang="en-US" dirty="0" smtClean="0"/>
              <a:t>com a </a:t>
            </a:r>
            <a:r>
              <a:rPr lang="en-US" dirty="0" err="1" smtClean="0"/>
              <a:t>sociedade</a:t>
            </a:r>
            <a:r>
              <a:rPr lang="en-US" dirty="0" smtClean="0"/>
              <a:t> civil “techno”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55564"/>
            <a:ext cx="8440738" cy="40104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990A-6BC2-4DD8-95C7-D4BB0CF6FE6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en-US" altLang="en-US" sz="2400" dirty="0" err="1" smtClean="0">
                <a:cs typeface="Andes ExtraLight" panose="02000000000000000000" pitchFamily="50" charset="0"/>
              </a:rPr>
              <a:t>Controle</a:t>
            </a:r>
            <a:r>
              <a:rPr lang="en-US" altLang="en-US" sz="2400" dirty="0" smtClean="0">
                <a:cs typeface="Andes ExtraLight" panose="02000000000000000000" pitchFamily="50" charset="0"/>
              </a:rPr>
              <a:t> Social </a:t>
            </a:r>
            <a:r>
              <a:rPr lang="en-US" altLang="en-US" sz="2400" dirty="0" err="1" smtClean="0">
                <a:cs typeface="Andes ExtraLight" panose="02000000000000000000" pitchFamily="50" charset="0"/>
              </a:rPr>
              <a:t>em</a:t>
            </a:r>
            <a:r>
              <a:rPr lang="en-US" altLang="en-US" sz="2400" dirty="0" smtClean="0">
                <a:cs typeface="Andes ExtraLight" panose="02000000000000000000" pitchFamily="50" charset="0"/>
              </a:rPr>
              <a:t> </a:t>
            </a:r>
            <a:r>
              <a:rPr lang="en-US" altLang="en-US" sz="2400" dirty="0" err="1" smtClean="0">
                <a:cs typeface="Andes ExtraLight" panose="02000000000000000000" pitchFamily="50" charset="0"/>
              </a:rPr>
              <a:t>Rede</a:t>
            </a:r>
            <a:endParaRPr lang="en-US" altLang="en-US" sz="2400" dirty="0" smtClean="0">
              <a:cs typeface="Andes ExtraLight" panose="02000000000000000000" pitchFamily="50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275"/>
          </a:xfrm>
        </p:spPr>
        <p:txBody>
          <a:bodyPr/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Duas dimensões facilitadas por tecnologias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Transparência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 </a:t>
            </a:r>
          </a:p>
          <a:p>
            <a:pPr marL="0" indent="0"/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endParaRPr lang="pt-BR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Processos de licitação de tecnologia mais atrativos para inovadores no setor de tecnologia.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19</a:t>
            </a:fld>
            <a:endParaRPr lang="en-US" alt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1815723"/>
            <a:ext cx="9144000" cy="42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Foco no usuário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20</a:t>
            </a:fld>
            <a:endParaRPr lang="en-US" alt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3" y="1267633"/>
            <a:ext cx="6914801" cy="54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Teste de experiência do usuário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21</a:t>
            </a:fld>
            <a:endParaRPr lang="en-US" alt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53" y="1462088"/>
            <a:ext cx="62198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O que temos aprendido para gerar demanda e interesse por informação pública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22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313" y="1388021"/>
            <a:ext cx="8477250" cy="4613275"/>
          </a:xfrm>
        </p:spPr>
        <p:txBody>
          <a:bodyPr>
            <a:normAutofit lnSpcReduction="10000"/>
          </a:bodyPr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 tipos de usuários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Superestimação do interesse e capacidade de usuário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sistemática de realizar testes de usuários de maneira iterativa nas diversas fases</a:t>
            </a:r>
            <a:endParaRPr lang="pt-B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tendem a reagir melhor a informação sobre: </a:t>
            </a:r>
          </a:p>
          <a:p>
            <a:pPr lvl="3"/>
            <a:r>
              <a:rPr lang="pt-BR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Nível local (e.g. municipal) </a:t>
            </a:r>
          </a:p>
          <a:p>
            <a:pPr lvl="3"/>
            <a:r>
              <a:rPr lang="pt-BR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relativa (rankings) </a:t>
            </a:r>
          </a:p>
          <a:p>
            <a:pPr lvl="3"/>
            <a:r>
              <a:rPr lang="pt-BR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insumos / resultados 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400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A rede e a rua   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23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313" y="1388021"/>
            <a:ext cx="8477250" cy="4613275"/>
          </a:xfrm>
        </p:spPr>
        <p:txBody>
          <a:bodyPr>
            <a:normAutofit/>
          </a:bodyPr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1379537"/>
            <a:ext cx="8501063" cy="547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990A-6BC2-4DD8-95C7-D4BB0CF6FE6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1110311"/>
            <a:ext cx="6485311" cy="46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Facilitar o trabalho dos agentes de mobilização </a:t>
            </a:r>
            <a:r>
              <a:rPr lang="pt-BR" altLang="en-US" sz="2400" dirty="0">
                <a:cs typeface="Andes ExtraLight" panose="02000000000000000000" pitchFamily="50" charset="0"/>
              </a:rPr>
              <a:t>intermediários (</a:t>
            </a:r>
            <a:r>
              <a:rPr lang="pt-BR" altLang="en-US" sz="2400" dirty="0" err="1" smtClean="0">
                <a:cs typeface="Andes ExtraLight" panose="02000000000000000000" pitchFamily="50" charset="0"/>
              </a:rPr>
              <a:t>infomediários</a:t>
            </a:r>
            <a:r>
              <a:rPr lang="pt-BR" altLang="en-US" sz="2400" dirty="0" smtClean="0">
                <a:cs typeface="Andes ExtraLight" panose="02000000000000000000" pitchFamily="50" charset="0"/>
              </a:rPr>
              <a:t>)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25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313" y="1388021"/>
            <a:ext cx="8477250" cy="4613275"/>
          </a:xfrm>
        </p:spPr>
        <p:txBody>
          <a:bodyPr>
            <a:normAutofit/>
          </a:bodyPr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Organizações da sociedade civil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Imprensa</a:t>
            </a:r>
          </a:p>
          <a:p>
            <a:pPr marL="0" indent="0"/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Através de: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Coleta de feedback dos intermediários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Treinamento dos intermediários </a:t>
            </a:r>
            <a:endParaRPr lang="pt-BR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623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Inserir dados em processos participativos já existentes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26</a:t>
            </a:fld>
            <a:endParaRPr lang="en-US" alt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4" y="1294395"/>
            <a:ext cx="7083188" cy="55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O envolvimento de cidadãos comuns no monitoramento de corrupção... 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27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80"/>
            <a:ext cx="7560860" cy="54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537"/>
            <a:ext cx="9144000" cy="53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en-US" altLang="en-US" sz="2400" dirty="0" err="1" smtClean="0">
                <a:cs typeface="Andes ExtraLight" panose="02000000000000000000" pitchFamily="50" charset="0"/>
              </a:rPr>
              <a:t>Controle</a:t>
            </a:r>
            <a:r>
              <a:rPr lang="en-US" altLang="en-US" sz="2400" dirty="0" smtClean="0">
                <a:cs typeface="Andes ExtraLight" panose="02000000000000000000" pitchFamily="50" charset="0"/>
              </a:rPr>
              <a:t> Social </a:t>
            </a:r>
            <a:r>
              <a:rPr lang="en-US" altLang="en-US" sz="2400" dirty="0" err="1" smtClean="0">
                <a:cs typeface="Andes ExtraLight" panose="02000000000000000000" pitchFamily="50" charset="0"/>
              </a:rPr>
              <a:t>em</a:t>
            </a:r>
            <a:r>
              <a:rPr lang="en-US" altLang="en-US" sz="2400" dirty="0" smtClean="0">
                <a:cs typeface="Andes ExtraLight" panose="02000000000000000000" pitchFamily="50" charset="0"/>
              </a:rPr>
              <a:t> </a:t>
            </a:r>
            <a:r>
              <a:rPr lang="en-US" altLang="en-US" sz="2400" dirty="0" err="1" smtClean="0">
                <a:cs typeface="Andes ExtraLight" panose="02000000000000000000" pitchFamily="50" charset="0"/>
              </a:rPr>
              <a:t>Rede</a:t>
            </a:r>
            <a:endParaRPr lang="en-US" altLang="en-US" sz="2400" dirty="0" smtClean="0">
              <a:cs typeface="Andes ExtraLight" panose="02000000000000000000" pitchFamily="50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275"/>
          </a:xfrm>
        </p:spPr>
        <p:txBody>
          <a:bodyPr/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Duas dimensões facilitadas por tecnologias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Transparência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 </a:t>
            </a:r>
          </a:p>
          <a:p>
            <a:pPr marL="0" indent="0"/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endParaRPr lang="pt-BR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253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O envolvimento de experts no monitoramento de corrupção...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29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313" y="1388021"/>
            <a:ext cx="8477250" cy="461327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Pesquisa de Corrupção em Budapeste (corrupção em licitações) </a:t>
            </a:r>
          </a:p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49" y="2368513"/>
            <a:ext cx="597925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Mas o entusiasmo de experts continua limitado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30</a:t>
            </a:fld>
            <a:endParaRPr lang="en-US" alt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38" y="1373467"/>
            <a:ext cx="5992061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990A-6BC2-4DD8-95C7-D4BB0CF6FE6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65" y="1146430"/>
            <a:ext cx="6496957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395975"/>
            <a:ext cx="8292614" cy="55284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990A-6BC2-4DD8-95C7-D4BB0CF6FE68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5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8" y="218364"/>
            <a:ext cx="8864222" cy="590948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990A-6BC2-4DD8-95C7-D4BB0CF6FE6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990A-6BC2-4DD8-95C7-D4BB0CF6FE6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961564" y="2784144"/>
            <a:ext cx="3775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Muito</a:t>
            </a:r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 obrigado </a:t>
            </a:r>
          </a:p>
          <a:p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tpeixoto@worldbank.org</a:t>
            </a:r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endParaRPr lang="en-US" sz="36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82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O ciclo de dados abertos... 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3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275"/>
          </a:xfrm>
        </p:spPr>
        <p:txBody>
          <a:bodyPr/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como metáfora do controle social, desde transparência até  participação. </a:t>
            </a:r>
          </a:p>
          <a:p>
            <a:pPr marL="0" indent="0"/>
            <a:endParaRPr lang="pt-BR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406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Importante distinção  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4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275"/>
          </a:xfrm>
        </p:spPr>
        <p:txBody>
          <a:bodyPr/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pt-B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ados </a:t>
            </a:r>
            <a:r>
              <a:rPr lang="pt-B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bertos x dados </a:t>
            </a:r>
            <a:r>
              <a:rPr lang="pt-B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rocessados </a:t>
            </a:r>
            <a:endParaRPr lang="pt-BR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710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dados abertos   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5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275"/>
          </a:xfrm>
        </p:spPr>
        <p:txBody>
          <a:bodyPr/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pt-BR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5201"/>
            <a:ext cx="9144000" cy="36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dados processados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6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275"/>
          </a:xfrm>
        </p:spPr>
        <p:txBody>
          <a:bodyPr/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321"/>
            <a:ext cx="9144000" cy="44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dados processados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7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275"/>
          </a:xfrm>
        </p:spPr>
        <p:txBody>
          <a:bodyPr/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27" y="1340844"/>
            <a:ext cx="6015606" cy="4899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4032" y="6084251"/>
            <a:ext cx="4081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Orcamento</a:t>
            </a:r>
            <a:r>
              <a:rPr lang="en-US" sz="900" dirty="0" smtClean="0"/>
              <a:t> 2014 </a:t>
            </a:r>
            <a:r>
              <a:rPr lang="en-US" sz="900" dirty="0" err="1" smtClean="0"/>
              <a:t>executado</a:t>
            </a:r>
            <a:r>
              <a:rPr lang="en-US" sz="900" dirty="0" smtClean="0"/>
              <a:t>. Fonte</a:t>
            </a:r>
            <a:r>
              <a:rPr lang="en-US" sz="900" dirty="0"/>
              <a:t>: http://www.auditoriacidada.org.br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849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altLang="en-US" sz="2400" dirty="0" smtClean="0">
                <a:cs typeface="Andes ExtraLight" panose="02000000000000000000" pitchFamily="50" charset="0"/>
              </a:rPr>
              <a:t>Princípios norteadores dados abertos para controle social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717AE76-06DC-4E39-97AE-9168C6CAC55C}" type="slidenum">
              <a:rPr lang="en-US" altLang="en-US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8</a:t>
            </a:fld>
            <a:endParaRPr lang="en-US" altLang="en-US"/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317500" y="1460500"/>
            <a:ext cx="84407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  <a:p>
            <a:pPr>
              <a:buFontTx/>
              <a:buChar char="-"/>
            </a:pPr>
            <a:endParaRPr lang="en-US" altLang="en-US" sz="1800" b="0"/>
          </a:p>
        </p:txBody>
      </p:sp>
      <p:sp>
        <p:nvSpPr>
          <p:cNvPr id="2150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275"/>
          </a:xfrm>
        </p:spPr>
        <p:txBody>
          <a:bodyPr/>
          <a:lstStyle/>
          <a:p>
            <a:pPr marL="0" indent="0"/>
            <a:endParaRPr lang="pt-BR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publica dados em formato aberto (e.g. financeiras, de performance)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Sociedade processa os dados para efeitos de controle social (</a:t>
            </a:r>
            <a:r>
              <a:rPr lang="pt-BR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Laissez</a:t>
            </a: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faire</a:t>
            </a: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transparência...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07976" y="3138985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094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15319</TotalTime>
  <Words>393</Words>
  <Application>Microsoft Office PowerPoint</Application>
  <PresentationFormat>On-screen Show (4:3)</PresentationFormat>
  <Paragraphs>154</Paragraphs>
  <Slides>35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MS PGothic</vt:lpstr>
      <vt:lpstr>MS PGothic</vt:lpstr>
      <vt:lpstr>Andes ExtraLight</vt:lpstr>
      <vt:lpstr>Arial</vt:lpstr>
      <vt:lpstr>Arial Bold</vt:lpstr>
      <vt:lpstr>Calibri</vt:lpstr>
      <vt:lpstr>Times New Roman</vt:lpstr>
      <vt:lpstr>Trebuchet MS</vt:lpstr>
      <vt:lpstr>Wingdings</vt:lpstr>
      <vt:lpstr>WBG-Any_Logo-Cobranded</vt:lpstr>
      <vt:lpstr>Full Page Interior</vt:lpstr>
      <vt:lpstr>O CONTROLE SOCIAL EM REDE: TECNOLOGIAS PARA TRANSPARENCIA E PARTICIPACAO   </vt:lpstr>
      <vt:lpstr>Controle Social em Rede</vt:lpstr>
      <vt:lpstr>Controle Social em Rede</vt:lpstr>
      <vt:lpstr>O ciclo de dados abertos...  </vt:lpstr>
      <vt:lpstr>Importante distinção   </vt:lpstr>
      <vt:lpstr>dados abertos    </vt:lpstr>
      <vt:lpstr>dados processados </vt:lpstr>
      <vt:lpstr>dados processados </vt:lpstr>
      <vt:lpstr>Princípios norteadores dados abertos para controle social</vt:lpstr>
      <vt:lpstr>Ciclo de accountability baseado na abertura de dados / informação </vt:lpstr>
      <vt:lpstr>PowerPoint Presentation</vt:lpstr>
      <vt:lpstr>PowerPoint Presentation</vt:lpstr>
      <vt:lpstr>Publicação de dados corresponde a somente 1/4 do ciclo</vt:lpstr>
      <vt:lpstr>PowerPoint Presentation</vt:lpstr>
      <vt:lpstr>PowerPoint Presentation</vt:lpstr>
      <vt:lpstr>Governo deve processar dados   </vt:lpstr>
      <vt:lpstr>PowerPoint Presentation</vt:lpstr>
      <vt:lpstr>Hackathons são um ótimo começo. </vt:lpstr>
      <vt:lpstr>Parcerias de fato com a sociedade civil “techno” </vt:lpstr>
      <vt:lpstr>Processos de licitação de tecnologia mais atrativos para inovadores no setor de tecnologia. </vt:lpstr>
      <vt:lpstr>Foco no usuário</vt:lpstr>
      <vt:lpstr>Teste de experiência do usuário</vt:lpstr>
      <vt:lpstr>O que temos aprendido para gerar demanda e interesse por informação pública </vt:lpstr>
      <vt:lpstr>A rede e a rua    </vt:lpstr>
      <vt:lpstr>PowerPoint Presentation</vt:lpstr>
      <vt:lpstr>Facilitar o trabalho dos agentes de mobilização intermediários (infomediários) </vt:lpstr>
      <vt:lpstr>Inserir dados em processos participativos já existentes </vt:lpstr>
      <vt:lpstr>O envolvimento de cidadãos comuns no monitoramento de corrupção...  </vt:lpstr>
      <vt:lpstr>PowerPoint Presentation</vt:lpstr>
      <vt:lpstr>O envolvimento de experts no monitoramento de corrupção...</vt:lpstr>
      <vt:lpstr>Mas o entusiasmo de experts continua limitado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Palmer Wright</dc:creator>
  <cp:lastModifiedBy>Tiago Carneiro Peixoto</cp:lastModifiedBy>
  <cp:revision>191</cp:revision>
  <dcterms:created xsi:type="dcterms:W3CDTF">2014-09-09T18:01:45Z</dcterms:created>
  <dcterms:modified xsi:type="dcterms:W3CDTF">2015-12-02T11:42:03Z</dcterms:modified>
</cp:coreProperties>
</file>