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73" r:id="rId4"/>
    <p:sldId id="262" r:id="rId5"/>
    <p:sldId id="264" r:id="rId6"/>
    <p:sldId id="266" r:id="rId7"/>
    <p:sldId id="267" r:id="rId8"/>
    <p:sldId id="275" r:id="rId9"/>
    <p:sldId id="263" r:id="rId10"/>
    <p:sldId id="268" r:id="rId11"/>
    <p:sldId id="274" r:id="rId12"/>
    <p:sldId id="271" r:id="rId13"/>
    <p:sldId id="272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2800" b="0" i="0" u="none" strike="noStrike" baseline="0" dirty="0" smtClean="0">
                <a:solidFill>
                  <a:schemeClr val="accent1">
                    <a:lumMod val="75000"/>
                  </a:schemeClr>
                </a:solidFill>
                <a:effectLst/>
                <a:latin typeface="Microsoft MHei"/>
              </a:rPr>
              <a:t>Quantidade de Auditorias</a:t>
            </a:r>
            <a:endParaRPr lang="en-US" sz="2800" b="0" dirty="0">
              <a:solidFill>
                <a:schemeClr val="accent1">
                  <a:lumMod val="75000"/>
                </a:schemeClr>
              </a:solidFill>
              <a:latin typeface="Microsoft MHei"/>
            </a:endParaRP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50800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headEnd w="sm" len="sm"/>
              <a:tailEnd w="lg" len="lg"/>
            </a:ln>
          </c:spPr>
          <c:marker>
            <c:symbol val="none"/>
          </c:marker>
          <c:cat>
            <c:numRef>
              <c:f>Plan1!$A$2:$A$3</c:f>
              <c:numCache>
                <c:formatCode>General</c:formatCode>
                <c:ptCount val="2"/>
                <c:pt idx="0">
                  <c:v>2010</c:v>
                </c:pt>
                <c:pt idx="1">
                  <c:v>2015</c:v>
                </c:pt>
              </c:numCache>
            </c:numRef>
          </c:cat>
          <c:val>
            <c:numRef>
              <c:f>Plan1!$B$2:$B$3</c:f>
              <c:numCache>
                <c:formatCode>General</c:formatCode>
                <c:ptCount val="2"/>
                <c:pt idx="0">
                  <c:v>200</c:v>
                </c:pt>
                <c:pt idx="1">
                  <c:v>1000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888448"/>
        <c:axId val="26129152"/>
      </c:lineChart>
      <c:catAx>
        <c:axId val="2488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129152"/>
        <c:crosses val="autoZero"/>
        <c:auto val="1"/>
        <c:lblAlgn val="ctr"/>
        <c:lblOffset val="100"/>
        <c:noMultiLvlLbl val="0"/>
      </c:catAx>
      <c:valAx>
        <c:axId val="26129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88844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B53D-ACAB-4E7D-9B8D-1E421F5C418B}" type="datetimeFigureOut">
              <a:rPr lang="pt-BR" smtClean="0"/>
              <a:t>03/12/2015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8E2-B5E6-4FDF-814E-956C762F694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825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B53D-ACAB-4E7D-9B8D-1E421F5C418B}" type="datetimeFigureOut">
              <a:rPr lang="pt-BR" smtClean="0"/>
              <a:t>03/12/2015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8E2-B5E6-4FDF-814E-956C762F694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861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B53D-ACAB-4E7D-9B8D-1E421F5C418B}" type="datetimeFigureOut">
              <a:rPr lang="pt-BR" smtClean="0"/>
              <a:t>03/12/2015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8E2-B5E6-4FDF-814E-956C762F694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00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B53D-ACAB-4E7D-9B8D-1E421F5C418B}" type="datetimeFigureOut">
              <a:rPr lang="pt-BR" smtClean="0"/>
              <a:t>03/12/2015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8E2-B5E6-4FDF-814E-956C762F694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74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B53D-ACAB-4E7D-9B8D-1E421F5C418B}" type="datetimeFigureOut">
              <a:rPr lang="pt-BR" smtClean="0"/>
              <a:t>03/12/2015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8E2-B5E6-4FDF-814E-956C762F694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01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B53D-ACAB-4E7D-9B8D-1E421F5C418B}" type="datetimeFigureOut">
              <a:rPr lang="pt-BR" smtClean="0"/>
              <a:t>03/12/2015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8E2-B5E6-4FDF-814E-956C762F694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903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B53D-ACAB-4E7D-9B8D-1E421F5C418B}" type="datetimeFigureOut">
              <a:rPr lang="pt-BR" smtClean="0"/>
              <a:t>03/12/2015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8E2-B5E6-4FDF-814E-956C762F694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244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B53D-ACAB-4E7D-9B8D-1E421F5C418B}" type="datetimeFigureOut">
              <a:rPr lang="pt-BR" smtClean="0"/>
              <a:t>03/12/2015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8E2-B5E6-4FDF-814E-956C762F694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499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B53D-ACAB-4E7D-9B8D-1E421F5C418B}" type="datetimeFigureOut">
              <a:rPr lang="pt-BR" smtClean="0"/>
              <a:t>03/12/2015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8E2-B5E6-4FDF-814E-956C762F694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966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B53D-ACAB-4E7D-9B8D-1E421F5C418B}" type="datetimeFigureOut">
              <a:rPr lang="pt-BR" smtClean="0"/>
              <a:t>03/12/2015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8E2-B5E6-4FDF-814E-956C762F694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855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B53D-ACAB-4E7D-9B8D-1E421F5C418B}" type="datetimeFigureOut">
              <a:rPr lang="pt-BR" smtClean="0"/>
              <a:t>03/12/2015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08E2-B5E6-4FDF-814E-956C762F694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037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7B53D-ACAB-4E7D-9B8D-1E421F5C418B}" type="datetimeFigureOut">
              <a:rPr lang="pt-BR" smtClean="0"/>
              <a:t>03/12/2015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E08E2-B5E6-4FDF-814E-956C762F694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56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7" y="0"/>
            <a:ext cx="91606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26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3031" cy="7416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72" y="6381328"/>
            <a:ext cx="4997328" cy="5004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23528" y="92323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Temas sob controle</a:t>
            </a:r>
            <a:r>
              <a:rPr lang="pt-BR" sz="2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...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05051" y="2276872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Estratégia Saúde da </a:t>
            </a: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Família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Resíduos </a:t>
            </a: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Sólidos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Ensino </a:t>
            </a: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Fundamental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Controle </a:t>
            </a: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Interno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Participação complementar no SUS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Remuneração de servidores e acumulação de cargos (Prefeituras)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Controle de Obras Públicas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Regimes Próprios de Previdência Social (RPPS)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Assistência Social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Controle do </a:t>
            </a: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ISS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30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3031" cy="7416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72" y="6381328"/>
            <a:ext cx="4997328" cy="5004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23528" y="92323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Temas sob controle...</a:t>
            </a:r>
            <a:endParaRPr lang="pt-BR" sz="28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05051" y="2132856"/>
            <a:ext cx="83529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11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Despesa </a:t>
            </a: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na contratação de obras públicas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Remuneração de servidores e proporcionalidade de cargos comissionados (Câmaras)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Contratação por Prazo Determinado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Licitações e seus Afastamentos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Fase Interna das Licitações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Qualidade em Obras Públicas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Controle do IPTU e do ITBI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Regulação do Acesso aos Serviços de Saúde (PRA SAÚDE)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Quadro de Pessoal na Área de Saúde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pt-BR" sz="2000" dirty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Contratações para Fornecimento de Merenda Escolar</a:t>
            </a:r>
          </a:p>
        </p:txBody>
      </p:sp>
    </p:spTree>
    <p:extLst>
      <p:ext uri="{BB962C8B-B14F-4D97-AF65-F5344CB8AC3E}">
        <p14:creationId xmlns:p14="http://schemas.microsoft.com/office/powerpoint/2010/main" val="335236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3031" cy="7416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72" y="6381328"/>
            <a:ext cx="4997328" cy="500400"/>
          </a:xfrm>
          <a:prstGeom prst="rect">
            <a:avLst/>
          </a:prstGeom>
        </p:spPr>
      </p:pic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7965332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436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3031" cy="7416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72" y="6381328"/>
            <a:ext cx="4997328" cy="5004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23528" y="92323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Benefícios...</a:t>
            </a:r>
            <a:endParaRPr lang="pt-BR" sz="28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3528" y="148478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Mapeamento do universo de jurisdicionados em relação aos temas.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23528" y="259684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Desconcentração de conhecimentos (</a:t>
            </a: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multidisciplinariedade: especialização x exclusividade).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23528" y="3532946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Diminuição do custo das auditorias.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23528" y="202077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Alto índice de reaproveitamento dos trabalhos.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23528" y="4109010"/>
            <a:ext cx="88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Retenção da informação em banco de dados para reaproveitamento.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473733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Padronização do controle (todos os jurisdicionados fiscalizados com base em um mesmo planejamento).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3528" y="5549170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Padronização dos achados.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745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7" y="0"/>
            <a:ext cx="91606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2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3031" cy="7416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72" y="6381328"/>
            <a:ext cx="4997328" cy="5004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55576" y="2492896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“Controlar mais e melhor...”</a:t>
            </a:r>
            <a:endParaRPr lang="pt-BR" sz="44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292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3031" cy="7416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72" y="6381328"/>
            <a:ext cx="4997328" cy="5004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55576" y="2492896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E no meio do caminho </a:t>
            </a:r>
            <a:r>
              <a:rPr lang="pt-BR" sz="4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havia </a:t>
            </a:r>
            <a:r>
              <a:rPr lang="pt-BR" sz="4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algumas pedras...</a:t>
            </a:r>
            <a:endParaRPr lang="pt-BR" sz="48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146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3031" cy="7416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72" y="6381328"/>
            <a:ext cx="4997328" cy="5004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23528" y="92323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pedras no caminho...</a:t>
            </a:r>
            <a:endParaRPr lang="pt-BR" sz="28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238081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Universo controlável crescente... (R$65bi/2010 &gt;&gt; </a:t>
            </a: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R$110bi/2015</a:t>
            </a: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).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3528" y="3028890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Limitação de </a:t>
            </a: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pessoal.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23528" y="3676962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Definição do trabalho muito descentralizada.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23528" y="4325034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Trabalhos pouco reaproveitáveis.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23528" y="490109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Custo alto por auditoria (homem hora/</a:t>
            </a:r>
            <a:r>
              <a:rPr lang="pt-BR" sz="2000" dirty="0" err="1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hh</a:t>
            </a: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).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147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3031" cy="7416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72" y="6381328"/>
            <a:ext cx="4997328" cy="5004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23528" y="92323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e mais pedras no caminho...</a:t>
            </a:r>
            <a:endParaRPr lang="pt-BR" sz="28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2668850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Não retenção da informação.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3528" y="3421449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Não padronização do controle (jurisdicionados com problemas iguais ou parecidos, podendo ou não serem detectados em auditoria).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23528" y="4829090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Descrição não padrão dos achados (risco de decisões discrepantes ante uma mesma irregularidade).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23528" y="1916832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Concentração de conhecimentos.</a:t>
            </a:r>
            <a:endParaRPr lang="pt-BR" sz="20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686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3031" cy="7416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72" y="6381328"/>
            <a:ext cx="4997328" cy="5004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55576" y="2492896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Tirando as pedras do caminho...</a:t>
            </a:r>
            <a:endParaRPr lang="pt-BR" sz="48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708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3031" cy="7416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72" y="6381328"/>
            <a:ext cx="4997328" cy="5004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55576" y="2492896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Ciclo do Plano de Controle Temático...</a:t>
            </a:r>
            <a:endParaRPr lang="pt-BR" sz="48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626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3031" cy="7416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72" y="6381328"/>
            <a:ext cx="4997328" cy="5004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621075" y="1484784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Destaques:</a:t>
            </a:r>
          </a:p>
          <a:p>
            <a:endParaRPr lang="pt-BR" sz="48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  <a:p>
            <a:r>
              <a:rPr lang="pt-BR" sz="4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SIAGO</a:t>
            </a:r>
          </a:p>
          <a:p>
            <a:endParaRPr lang="pt-BR" sz="48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  <a:p>
            <a:r>
              <a:rPr lang="pt-BR" sz="4800" dirty="0" smtClean="0">
                <a:solidFill>
                  <a:srgbClr val="4C4973"/>
                </a:solidFill>
                <a:latin typeface="Microsoft MHei" pitchFamily="34" charset="-120"/>
                <a:ea typeface="Microsoft MHei" pitchFamily="34" charset="-120"/>
              </a:rPr>
              <a:t>VITRINE DE AUDITORIAS</a:t>
            </a:r>
            <a:endParaRPr lang="pt-BR" sz="4800" dirty="0">
              <a:solidFill>
                <a:srgbClr val="4C4973"/>
              </a:solidFill>
              <a:latin typeface="Microsoft MHei" pitchFamily="34" charset="-120"/>
              <a:ea typeface="Microsoft MHei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475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3031" cy="7416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72" y="6381328"/>
            <a:ext cx="4997328" cy="500400"/>
          </a:xfrm>
          <a:prstGeom prst="rect">
            <a:avLst/>
          </a:prstGeom>
        </p:spPr>
      </p:pic>
      <p:sp>
        <p:nvSpPr>
          <p:cNvPr id="5" name="Arredondar Retângulo em um Canto Diagonal 4"/>
          <p:cNvSpPr/>
          <p:nvPr/>
        </p:nvSpPr>
        <p:spPr>
          <a:xfrm>
            <a:off x="323528" y="908720"/>
            <a:ext cx="1368152" cy="864096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Escolha do Tema</a:t>
            </a:r>
            <a:endParaRPr lang="pt-BR" dirty="0"/>
          </a:p>
        </p:txBody>
      </p:sp>
      <p:sp>
        <p:nvSpPr>
          <p:cNvPr id="6" name="Arredondar Retângulo em um Canto Diagonal 5"/>
          <p:cNvSpPr/>
          <p:nvPr/>
        </p:nvSpPr>
        <p:spPr>
          <a:xfrm>
            <a:off x="4247964" y="871127"/>
            <a:ext cx="1764196" cy="613657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Planejamento </a:t>
            </a:r>
            <a:r>
              <a:rPr lang="pt-BR" i="1" dirty="0" smtClean="0"/>
              <a:t>(</a:t>
            </a:r>
            <a:r>
              <a:rPr lang="pt-BR" i="1" dirty="0" err="1" smtClean="0"/>
              <a:t>Siago</a:t>
            </a:r>
            <a:r>
              <a:rPr lang="pt-BR" i="1" dirty="0" smtClean="0"/>
              <a:t>)</a:t>
            </a:r>
            <a:endParaRPr lang="pt-BR" i="1" dirty="0"/>
          </a:p>
        </p:txBody>
      </p:sp>
      <p:sp>
        <p:nvSpPr>
          <p:cNvPr id="9" name="Arredondar Retângulo em um Canto Diagonal 8"/>
          <p:cNvSpPr/>
          <p:nvPr/>
        </p:nvSpPr>
        <p:spPr>
          <a:xfrm>
            <a:off x="7020272" y="836712"/>
            <a:ext cx="1512168" cy="864096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Capacitação das equipes</a:t>
            </a:r>
            <a:endParaRPr lang="pt-BR" dirty="0"/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7020272" y="4149080"/>
            <a:ext cx="1512168" cy="864096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Execução</a:t>
            </a:r>
            <a:endParaRPr lang="pt-BR" dirty="0"/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4241929" y="4480519"/>
            <a:ext cx="1512168" cy="864096"/>
          </a:xfrm>
          <a:prstGeom prst="round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Relatórios </a:t>
            </a:r>
            <a:r>
              <a:rPr lang="pt-BR" i="1" dirty="0" smtClean="0"/>
              <a:t>(</a:t>
            </a:r>
            <a:r>
              <a:rPr lang="pt-BR" i="1" dirty="0" err="1" smtClean="0"/>
              <a:t>Siago</a:t>
            </a:r>
            <a:r>
              <a:rPr lang="pt-BR" i="1" dirty="0" smtClean="0"/>
              <a:t>)</a:t>
            </a:r>
            <a:endParaRPr lang="pt-BR" i="1" dirty="0"/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2339752" y="3212976"/>
            <a:ext cx="1512168" cy="864096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Decisões Plenárias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23528" y="1847726"/>
            <a:ext cx="1368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Relevâncias: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Material;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Alcance Social.</a:t>
            </a:r>
            <a:endParaRPr lang="pt-BR" sz="16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115914" y="1544012"/>
            <a:ext cx="211227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Atividades: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/>
              <a:t>Pesquisas sobre o assunto;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/>
              <a:t>Seleção de componentes;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/>
              <a:t>Elaboração de Matriz de Planejamento (uso do </a:t>
            </a:r>
            <a:r>
              <a:rPr lang="pt-BR" sz="1400" dirty="0" err="1" smtClean="0"/>
              <a:t>Siago</a:t>
            </a:r>
            <a:r>
              <a:rPr lang="pt-BR" sz="1400" dirty="0" smtClean="0"/>
              <a:t>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/>
              <a:t>Produção de papéis de trabalho;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/>
              <a:t>Auditoria-piloto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/>
              <a:t>Dimensionamento das equipes.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780210" y="2204864"/>
            <a:ext cx="211227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Atividades :</a:t>
            </a:r>
            <a:endParaRPr lang="pt-BR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/>
              <a:t>Nivelar conhecimentos teóricos;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/>
              <a:t>Treinar uso dos procedimentos e papéis de trabalho.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732240" y="5067761"/>
            <a:ext cx="2112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Atividades :</a:t>
            </a:r>
            <a:endParaRPr lang="pt-BR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/>
              <a:t>Uso do caderno de atividades (aplicação dos procedimentos e papéis de trabalho).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311195" y="5510261"/>
            <a:ext cx="19949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Atividades: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400" dirty="0" smtClean="0"/>
              <a:t>Relatar achados de auditoria no </a:t>
            </a:r>
            <a:r>
              <a:rPr lang="pt-BR" sz="1400" dirty="0" err="1" smtClean="0"/>
              <a:t>Siago</a:t>
            </a:r>
            <a:r>
              <a:rPr lang="pt-BR" sz="1400" dirty="0" smtClean="0"/>
              <a:t>.</a:t>
            </a:r>
          </a:p>
        </p:txBody>
      </p:sp>
      <p:sp>
        <p:nvSpPr>
          <p:cNvPr id="18" name="Seta para a direita 17"/>
          <p:cNvSpPr/>
          <p:nvPr/>
        </p:nvSpPr>
        <p:spPr>
          <a:xfrm>
            <a:off x="1821012" y="980728"/>
            <a:ext cx="2318940" cy="2880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a direita 18"/>
          <p:cNvSpPr/>
          <p:nvPr/>
        </p:nvSpPr>
        <p:spPr>
          <a:xfrm>
            <a:off x="6228184" y="908720"/>
            <a:ext cx="504056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em curva para a esquerda 19"/>
          <p:cNvSpPr/>
          <p:nvPr/>
        </p:nvSpPr>
        <p:spPr>
          <a:xfrm>
            <a:off x="8676456" y="1484784"/>
            <a:ext cx="360040" cy="3289211"/>
          </a:xfrm>
          <a:prstGeom prst="curved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Seta para a direita 20"/>
          <p:cNvSpPr/>
          <p:nvPr/>
        </p:nvSpPr>
        <p:spPr>
          <a:xfrm flipH="1">
            <a:off x="5940152" y="4509120"/>
            <a:ext cx="994324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para a direita 21"/>
          <p:cNvSpPr/>
          <p:nvPr/>
        </p:nvSpPr>
        <p:spPr>
          <a:xfrm rot="2991774" flipH="1">
            <a:off x="3817737" y="4105177"/>
            <a:ext cx="432722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Arredondar Retângulo em um Canto Diagonal 22"/>
          <p:cNvSpPr/>
          <p:nvPr/>
        </p:nvSpPr>
        <p:spPr>
          <a:xfrm>
            <a:off x="395536" y="4496227"/>
            <a:ext cx="1512168" cy="86409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Vitrine de Auditorias</a:t>
            </a:r>
            <a:endParaRPr lang="pt-BR" dirty="0"/>
          </a:p>
        </p:txBody>
      </p:sp>
      <p:sp>
        <p:nvSpPr>
          <p:cNvPr id="24" name="Seta para cima 23"/>
          <p:cNvSpPr/>
          <p:nvPr/>
        </p:nvSpPr>
        <p:spPr>
          <a:xfrm rot="13144362">
            <a:off x="1860611" y="4057951"/>
            <a:ext cx="360040" cy="444993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 para a direita 24"/>
          <p:cNvSpPr/>
          <p:nvPr/>
        </p:nvSpPr>
        <p:spPr>
          <a:xfrm rot="18190782">
            <a:off x="2707408" y="2088667"/>
            <a:ext cx="1826488" cy="39076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Monitoramento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52860" y="5510261"/>
            <a:ext cx="1368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Instrumento para o controle social.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5121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404</Words>
  <Application>Microsoft Office PowerPoint</Application>
  <PresentationFormat>Apresentação na tela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15</cp:revision>
  <dcterms:created xsi:type="dcterms:W3CDTF">2015-11-27T13:38:06Z</dcterms:created>
  <dcterms:modified xsi:type="dcterms:W3CDTF">2015-12-03T12:46:29Z</dcterms:modified>
</cp:coreProperties>
</file>