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6"/>
  </p:sldMasterIdLst>
  <p:notesMasterIdLst>
    <p:notesMasterId r:id="rId17"/>
  </p:notesMasterIdLst>
  <p:sldIdLst>
    <p:sldId id="257" r:id="rId7"/>
    <p:sldId id="333" r:id="rId8"/>
    <p:sldId id="342" r:id="rId9"/>
    <p:sldId id="341" r:id="rId10"/>
    <p:sldId id="343" r:id="rId11"/>
    <p:sldId id="340" r:id="rId12"/>
    <p:sldId id="344" r:id="rId13"/>
    <p:sldId id="335" r:id="rId14"/>
    <p:sldId id="351" r:id="rId15"/>
    <p:sldId id="35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0000"/>
    <a:srgbClr val="3A003A"/>
    <a:srgbClr val="006666"/>
    <a:srgbClr val="640000"/>
    <a:srgbClr val="339966"/>
    <a:srgbClr val="0085B4"/>
    <a:srgbClr val="FFD1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048" autoAdjust="0"/>
  </p:normalViewPr>
  <p:slideViewPr>
    <p:cSldViewPr snapToGrid="0">
      <p:cViewPr varScale="1">
        <p:scale>
          <a:sx n="68" d="100"/>
          <a:sy n="68" d="100"/>
        </p:scale>
        <p:origin x="7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5F6073-599D-4B51-8D88-F489E3A30B2A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772BA6-3A8E-4C76-B636-92807283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9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BA4F1-0E9E-4007-9CD9-EAB31EE4A3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66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9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2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0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6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62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6B68-FDAF-43A8-95FC-C54E5DA637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9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1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6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3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9A0A-C3C9-4A78-899D-3CECE2B9C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1A13F-AAC5-47AC-A98C-0FEA3C4FB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" y="3670341"/>
            <a:ext cx="9153525" cy="11283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2286000"/>
            <a:ext cx="9174309" cy="2008226"/>
          </a:xfrm>
          <a:prstGeom prst="rect">
            <a:avLst/>
          </a:prstGeom>
          <a:solidFill>
            <a:srgbClr val="008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 XXVIII Congresso dos Tribunais de Contas do </a:t>
            </a:r>
            <a:r>
              <a:rPr lang="pt-BR" sz="3200" dirty="0" smtClean="0"/>
              <a:t>Brasil</a:t>
            </a:r>
          </a:p>
          <a:p>
            <a:pPr algn="ctr"/>
            <a:r>
              <a:rPr lang="pt-BR" sz="3200" dirty="0" smtClean="0">
                <a:solidFill>
                  <a:prstClr val="white"/>
                </a:solidFill>
              </a:rPr>
              <a:t>Painel 4</a:t>
            </a: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Visão</a:t>
            </a:r>
            <a:r>
              <a:rPr lang="en-US" sz="3200" dirty="0" smtClean="0">
                <a:solidFill>
                  <a:prstClr val="white"/>
                </a:solidFill>
              </a:rPr>
              <a:t> do Banco Mundial</a:t>
            </a:r>
          </a:p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428" y="4357701"/>
            <a:ext cx="8499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pc="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Recife, </a:t>
            </a:r>
            <a:r>
              <a:rPr lang="en-US" sz="1600" b="1" spc="600" dirty="0" err="1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Dezembro</a:t>
            </a:r>
            <a:r>
              <a:rPr lang="en-US" sz="1600" b="1" spc="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1-4, 2015</a:t>
            </a:r>
            <a:endParaRPr lang="en-US" sz="1600" b="1" spc="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2" y="1523999"/>
            <a:ext cx="2487499" cy="49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9146" y="5380672"/>
            <a:ext cx="502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Susana Amaral</a:t>
            </a:r>
          </a:p>
          <a:p>
            <a:r>
              <a:rPr lang="en-US" dirty="0" err="1" smtClean="0"/>
              <a:t>Especialista</a:t>
            </a:r>
            <a:r>
              <a:rPr lang="en-US" dirty="0" smtClean="0"/>
              <a:t> Senior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Gerenciamento</a:t>
            </a:r>
            <a:r>
              <a:rPr lang="en-US" dirty="0" smtClean="0"/>
              <a:t> </a:t>
            </a:r>
            <a:r>
              <a:rPr lang="en-US" dirty="0" err="1" smtClean="0"/>
              <a:t>Financeiro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Mobilização</a:t>
            </a:r>
            <a:r>
              <a:rPr lang="en-US" dirty="0" smtClean="0"/>
              <a:t> e </a:t>
            </a:r>
            <a:r>
              <a:rPr lang="en-US" dirty="0" err="1" smtClean="0"/>
              <a:t>Gestão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 smtClean="0"/>
          </a:p>
          <a:p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Prática</a:t>
            </a:r>
            <a:r>
              <a:rPr lang="en-US" dirty="0" smtClean="0"/>
              <a:t> Global de </a:t>
            </a:r>
            <a:r>
              <a:rPr lang="en-US" dirty="0" err="1" smtClean="0"/>
              <a:t>Governança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90" y="2966546"/>
            <a:ext cx="174955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31467"/>
            <a:ext cx="9144000" cy="1789695"/>
            <a:chOff x="0" y="92516"/>
            <a:chExt cx="9144000" cy="1657374"/>
          </a:xfrm>
        </p:grpSpPr>
        <p:sp>
          <p:nvSpPr>
            <p:cNvPr id="25" name="Rectangle 24"/>
            <p:cNvSpPr/>
            <p:nvPr/>
          </p:nvSpPr>
          <p:spPr>
            <a:xfrm>
              <a:off x="0" y="663920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965158" y="1952027"/>
            <a:ext cx="81788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en-US" sz="4000" b="1" i="1" dirty="0"/>
          </a:p>
          <a:p>
            <a:pPr hangingPunct="0"/>
            <a:r>
              <a:rPr lang="en-US" sz="4000" b="1" i="1" dirty="0" smtClean="0"/>
              <a:t>MUITO OBRIGADA</a:t>
            </a:r>
          </a:p>
          <a:p>
            <a:pPr hangingPunct="0"/>
            <a:endParaRPr lang="en-US" sz="4000" b="1" i="1" dirty="0"/>
          </a:p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/>
          </a:p>
          <a:p>
            <a:pPr hangingPunct="0"/>
            <a:endParaRPr lang="en-US" sz="4000" b="1" i="1" dirty="0" smtClean="0"/>
          </a:p>
          <a:p>
            <a:pPr hangingPunct="0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0" y="5619580"/>
            <a:ext cx="844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“</a:t>
            </a:r>
            <a:r>
              <a:rPr lang="en-US" sz="3200" i="1" dirty="0" err="1" smtClean="0"/>
              <a:t>Injustiça</a:t>
            </a:r>
            <a:r>
              <a:rPr lang="en-US" sz="3200" i="1" dirty="0" smtClean="0"/>
              <a:t>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qualquer</a:t>
            </a:r>
            <a:r>
              <a:rPr lang="en-US" sz="3200" i="1" dirty="0"/>
              <a:t> </a:t>
            </a:r>
            <a:r>
              <a:rPr lang="en-US" sz="3200" i="1" dirty="0" err="1"/>
              <a:t>lugar</a:t>
            </a:r>
            <a:r>
              <a:rPr lang="en-US" sz="3200" i="1" dirty="0"/>
              <a:t> é </a:t>
            </a:r>
            <a:r>
              <a:rPr lang="en-US" sz="3200" i="1" dirty="0" err="1"/>
              <a:t>uma</a:t>
            </a:r>
            <a:r>
              <a:rPr lang="en-US" sz="3200" i="1" dirty="0"/>
              <a:t> </a:t>
            </a:r>
            <a:r>
              <a:rPr lang="en-US" sz="3200" i="1" dirty="0" err="1"/>
              <a:t>ameaça</a:t>
            </a:r>
            <a:r>
              <a:rPr lang="en-US" sz="3200" i="1" dirty="0"/>
              <a:t> à </a:t>
            </a:r>
            <a:r>
              <a:rPr lang="en-US" sz="3200" i="1" dirty="0" err="1"/>
              <a:t>justiça</a:t>
            </a:r>
            <a:r>
              <a:rPr lang="en-US" sz="3200" i="1" dirty="0"/>
              <a:t>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todo</a:t>
            </a:r>
            <a:r>
              <a:rPr lang="en-US" sz="3200" i="1" dirty="0"/>
              <a:t> </a:t>
            </a:r>
            <a:r>
              <a:rPr lang="en-US" sz="3200" i="1" dirty="0" err="1"/>
              <a:t>lugar</a:t>
            </a:r>
            <a:r>
              <a:rPr lang="en-US" sz="3200" i="1" dirty="0"/>
              <a:t>” – M.L </a:t>
            </a:r>
            <a:r>
              <a:rPr lang="en-US" sz="3200" i="1" dirty="0" smtClean="0"/>
              <a:t>King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" y="76200"/>
            <a:ext cx="9144000" cy="1679966"/>
            <a:chOff x="0" y="92516"/>
            <a:chExt cx="9144000" cy="1555758"/>
          </a:xfrm>
        </p:grpSpPr>
        <p:sp>
          <p:nvSpPr>
            <p:cNvPr id="25" name="Rectangle 24"/>
            <p:cNvSpPr/>
            <p:nvPr/>
          </p:nvSpPr>
          <p:spPr>
            <a:xfrm>
              <a:off x="0" y="562304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pc="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i="1" dirty="0" smtClean="0"/>
                <a:t>O </a:t>
              </a:r>
              <a:r>
                <a:rPr lang="en-US" sz="4400" b="1" i="1" dirty="0" err="1"/>
                <a:t>mundo</a:t>
              </a:r>
              <a:r>
                <a:rPr lang="en-US" sz="4400" b="1" i="1" dirty="0"/>
                <a:t> </a:t>
              </a:r>
              <a:r>
                <a:rPr lang="en-US" sz="4400" b="1" i="1" dirty="0" err="1"/>
                <a:t>em</a:t>
              </a:r>
              <a:r>
                <a:rPr lang="en-US" sz="4400" b="1" i="1" dirty="0"/>
                <a:t> 2030:</a:t>
              </a:r>
            </a:p>
            <a:p>
              <a:endParaRPr lang="en-US" sz="4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76602" y="1886052"/>
            <a:ext cx="61936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3200" b="1" i="1" dirty="0" err="1" smtClean="0"/>
              <a:t>Diminuir</a:t>
            </a:r>
            <a:r>
              <a:rPr lang="en-US" sz="3200" b="1" i="1" dirty="0" smtClean="0"/>
              <a:t> a </a:t>
            </a:r>
            <a:r>
              <a:rPr lang="en-US" sz="3200" b="1" i="1" dirty="0" err="1" smtClean="0"/>
              <a:t>pobreza</a:t>
            </a:r>
            <a:r>
              <a:rPr lang="en-US" sz="3200" b="1" i="1" dirty="0" smtClean="0"/>
              <a:t> extrema para </a:t>
            </a:r>
            <a:r>
              <a:rPr lang="en-US" sz="3200" b="1" i="1" dirty="0" err="1" smtClean="0"/>
              <a:t>menos</a:t>
            </a:r>
            <a:r>
              <a:rPr lang="en-US" sz="3200" b="1" i="1" dirty="0" smtClean="0"/>
              <a:t> </a:t>
            </a:r>
            <a:r>
              <a:rPr lang="en-US" sz="3200" b="1" i="1" dirty="0"/>
              <a:t>de 3% da </a:t>
            </a:r>
            <a:r>
              <a:rPr lang="en-US" sz="3200" b="1" i="1" dirty="0" err="1"/>
              <a:t>população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vivendo</a:t>
            </a:r>
            <a:r>
              <a:rPr lang="en-US" sz="3200" b="1" i="1" dirty="0" smtClean="0"/>
              <a:t> </a:t>
            </a:r>
            <a:r>
              <a:rPr lang="en-US" sz="3200" b="1" i="1" dirty="0"/>
              <a:t>com </a:t>
            </a:r>
            <a:r>
              <a:rPr lang="en-US" sz="3200" b="1" i="1" dirty="0" err="1"/>
              <a:t>menos</a:t>
            </a:r>
            <a:r>
              <a:rPr lang="en-US" sz="3200" b="1" i="1" dirty="0"/>
              <a:t> de US$1,25 </a:t>
            </a:r>
            <a:r>
              <a:rPr lang="en-US" sz="3200" b="1" i="1" dirty="0" err="1"/>
              <a:t>por</a:t>
            </a:r>
            <a:r>
              <a:rPr lang="en-US" sz="3200" b="1" i="1" dirty="0"/>
              <a:t> </a:t>
            </a:r>
            <a:r>
              <a:rPr lang="en-US" sz="3200" b="1" i="1" dirty="0" err="1"/>
              <a:t>dia</a:t>
            </a:r>
            <a:endParaRPr lang="en-US" sz="3200" b="1" i="1" dirty="0"/>
          </a:p>
          <a:p>
            <a:pPr hangingPunct="0"/>
            <a:endParaRPr lang="en-US" sz="2000" b="1" i="1" dirty="0"/>
          </a:p>
          <a:p>
            <a:pPr hangingPunct="0"/>
            <a:r>
              <a:rPr lang="en-US" sz="3600" b="1" i="1" dirty="0" smtClean="0"/>
              <a:t> </a:t>
            </a:r>
            <a:r>
              <a:rPr lang="en-US" sz="3600" b="1" i="1" dirty="0" err="1" smtClean="0"/>
              <a:t>Estimular</a:t>
            </a:r>
            <a:r>
              <a:rPr lang="en-US" sz="3600" b="1" i="1" dirty="0" smtClean="0"/>
              <a:t> a </a:t>
            </a:r>
            <a:r>
              <a:rPr lang="en-US" sz="3600" b="1" i="1" dirty="0" err="1" smtClean="0"/>
              <a:t>Prosperidade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Compartilhada</a:t>
            </a:r>
            <a:r>
              <a:rPr lang="en-US" sz="3600" b="1" i="1" dirty="0"/>
              <a:t> </a:t>
            </a:r>
            <a:r>
              <a:rPr lang="en-US" sz="3600" b="1" i="1" dirty="0" smtClean="0"/>
              <a:t>com </a:t>
            </a:r>
            <a:r>
              <a:rPr lang="en-US" sz="3600" b="1" i="1" dirty="0" err="1" smtClean="0"/>
              <a:t>os</a:t>
            </a:r>
            <a:r>
              <a:rPr lang="en-US" sz="3600" b="1" i="1" dirty="0" smtClean="0"/>
              <a:t> 40% </a:t>
            </a:r>
            <a:r>
              <a:rPr lang="en-US" sz="3600" b="1" i="1" dirty="0" err="1" smtClean="0"/>
              <a:t>mais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pobres</a:t>
            </a:r>
            <a:endParaRPr lang="en-US" sz="3600" i="1" dirty="0"/>
          </a:p>
          <a:p>
            <a:pPr hangingPunct="0"/>
            <a:r>
              <a:rPr lang="en-US" sz="3200" i="1" dirty="0" smtClean="0"/>
              <a:t>                   </a:t>
            </a:r>
          </a:p>
          <a:p>
            <a:pPr hangingPunct="0"/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058781"/>
            <a:ext cx="2683207" cy="28707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" y="167109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42863" y="36547"/>
            <a:ext cx="9186863" cy="1868492"/>
            <a:chOff x="0" y="92516"/>
            <a:chExt cx="9186863" cy="1730345"/>
          </a:xfrm>
        </p:grpSpPr>
        <p:sp>
          <p:nvSpPr>
            <p:cNvPr id="25" name="Rectangle 24"/>
            <p:cNvSpPr/>
            <p:nvPr/>
          </p:nvSpPr>
          <p:spPr>
            <a:xfrm>
              <a:off x="42863" y="736891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3600" dirty="0" smtClean="0"/>
                <a:t>O </a:t>
              </a:r>
              <a:r>
                <a:rPr lang="pt-PT" sz="3600" dirty="0"/>
                <a:t>que temos feito para atingir esses objetivos?</a:t>
              </a:r>
              <a:endParaRPr lang="en-US" sz="3600" dirty="0"/>
            </a:p>
            <a:p>
              <a:pPr algn="ctr"/>
              <a:endParaRPr lang="en-US" sz="3600" b="1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8568" y="1952027"/>
            <a:ext cx="87654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4000" b="1" i="1" dirty="0" err="1" smtClean="0"/>
              <a:t>Utilizar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sistemas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nacionais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públicos</a:t>
            </a:r>
            <a:endParaRPr lang="en-US" sz="4000" b="1" i="1" dirty="0"/>
          </a:p>
          <a:p>
            <a:pPr hangingPunct="0"/>
            <a:endParaRPr lang="en-US" sz="4000" b="1" i="1" dirty="0" smtClean="0"/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en-US" sz="4000" b="1" i="1" dirty="0" err="1" smtClean="0"/>
              <a:t>Normas</a:t>
            </a:r>
            <a:r>
              <a:rPr lang="en-US" sz="4000" b="1" i="1" dirty="0" smtClean="0"/>
              <a:t>, leis, </a:t>
            </a:r>
            <a:r>
              <a:rPr lang="en-US" sz="4000" b="1" i="1" dirty="0" err="1" smtClean="0"/>
              <a:t>regulamentos</a:t>
            </a:r>
            <a:endParaRPr lang="en-US" sz="4000" b="1" i="1" dirty="0" smtClean="0"/>
          </a:p>
          <a:p>
            <a:pPr marL="571500" indent="-571500" hangingPunct="0">
              <a:buFont typeface="Arial" panose="020B0604020202020204" pitchFamily="34" charset="0"/>
              <a:buChar char="•"/>
            </a:pPr>
            <a:endParaRPr lang="en-US" sz="4000" b="1" i="1" dirty="0"/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en-US" sz="4000" b="1" i="1" dirty="0" err="1" smtClean="0"/>
              <a:t>Sistemas</a:t>
            </a:r>
            <a:r>
              <a:rPr lang="en-US" sz="4000" b="1" i="1" dirty="0" smtClean="0"/>
              <a:t> de </a:t>
            </a:r>
            <a:r>
              <a:rPr lang="en-US" sz="4000" b="1" i="1" dirty="0" err="1" smtClean="0"/>
              <a:t>Administração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Financeira</a:t>
            </a:r>
            <a:endParaRPr lang="en-US" sz="4000" b="1" i="1" dirty="0" smtClean="0"/>
          </a:p>
          <a:p>
            <a:pPr marL="571500" indent="-571500" hangingPunct="0">
              <a:buFont typeface="Arial" panose="020B0604020202020204" pitchFamily="34" charset="0"/>
              <a:buChar char="•"/>
            </a:pPr>
            <a:endParaRPr lang="en-US" sz="4000" b="1" i="1" dirty="0"/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en-US" sz="4000" b="1" i="1" dirty="0" err="1" smtClean="0"/>
              <a:t>Instituições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Superiores</a:t>
            </a:r>
            <a:r>
              <a:rPr lang="en-US" sz="4000" b="1" i="1" dirty="0" smtClean="0"/>
              <a:t> de </a:t>
            </a:r>
            <a:r>
              <a:rPr lang="en-US" sz="4000" b="1" i="1" dirty="0" err="1" smtClean="0"/>
              <a:t>Fiscalização</a:t>
            </a:r>
            <a:r>
              <a:rPr lang="en-US" sz="4000" b="1" i="1" dirty="0" smtClean="0"/>
              <a:t> </a:t>
            </a:r>
          </a:p>
          <a:p>
            <a:pPr hangingPunct="0"/>
            <a:endParaRPr lang="en-US" sz="4000" b="1" i="1" dirty="0"/>
          </a:p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  84</a:t>
            </a:r>
            <a:endParaRPr lang="en-US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8966" y="28160"/>
            <a:ext cx="9144000" cy="1789695"/>
            <a:chOff x="0" y="92516"/>
            <a:chExt cx="9144000" cy="1657374"/>
          </a:xfrm>
        </p:grpSpPr>
        <p:sp>
          <p:nvSpPr>
            <p:cNvPr id="25" name="Rectangle 24"/>
            <p:cNvSpPr/>
            <p:nvPr/>
          </p:nvSpPr>
          <p:spPr>
            <a:xfrm>
              <a:off x="0" y="663920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3600" dirty="0" smtClean="0"/>
                <a:t>Auditando </a:t>
              </a:r>
              <a:r>
                <a:rPr lang="pt-PT" sz="3600" dirty="0" smtClean="0"/>
                <a:t>projetos Banco Mundial: </a:t>
              </a:r>
            </a:p>
            <a:p>
              <a:pPr algn="ctr"/>
              <a:r>
                <a:rPr lang="pt-PT" sz="3600" dirty="0" smtClean="0"/>
                <a:t>as </a:t>
              </a:r>
              <a:endParaRPr lang="en-US" sz="3600" b="1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15145" y="1712876"/>
            <a:ext cx="817884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en-US" sz="4000" b="1" i="1" dirty="0" smtClean="0"/>
          </a:p>
          <a:p>
            <a:pPr hangingPunct="0"/>
            <a:r>
              <a:rPr lang="en-US" sz="4000" b="1" i="1" dirty="0" err="1" smtClean="0"/>
              <a:t>Avaliação</a:t>
            </a:r>
            <a:r>
              <a:rPr lang="en-US" sz="4000" b="1" i="1" dirty="0" smtClean="0"/>
              <a:t> dos </a:t>
            </a:r>
            <a:r>
              <a:rPr lang="en-US" sz="4000" b="1" i="1" dirty="0" err="1" smtClean="0"/>
              <a:t>Tribunais</a:t>
            </a:r>
            <a:r>
              <a:rPr lang="en-US" sz="4000" b="1" i="1" dirty="0" smtClean="0"/>
              <a:t> de </a:t>
            </a:r>
            <a:r>
              <a:rPr lang="en-US" sz="4000" b="1" i="1" dirty="0" err="1" smtClean="0"/>
              <a:t>Contas</a:t>
            </a:r>
            <a:endParaRPr lang="en-US" sz="4000" b="1" i="1" dirty="0" smtClean="0"/>
          </a:p>
          <a:p>
            <a:pPr hangingPunct="0"/>
            <a:endParaRPr lang="en-US" sz="4000" b="1" i="1" dirty="0"/>
          </a:p>
          <a:p>
            <a:pPr hangingPunct="0"/>
            <a:r>
              <a:rPr lang="en-US" sz="4000" b="1" i="1" dirty="0" smtClean="0"/>
              <a:t>SAI-PMF </a:t>
            </a:r>
          </a:p>
          <a:p>
            <a:pPr hangingPunct="0"/>
            <a:endParaRPr lang="en-US" sz="4000" b="1" i="1" dirty="0"/>
          </a:p>
          <a:p>
            <a:pPr hangingPunct="0"/>
            <a:r>
              <a:rPr lang="en-US" sz="4000" b="1" i="1" dirty="0" smtClean="0"/>
              <a:t>MMD-QATC</a:t>
            </a:r>
            <a:endParaRPr lang="en-US" sz="4000" b="1" i="1" dirty="0"/>
          </a:p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/>
          </a:p>
          <a:p>
            <a:pPr hangingPunct="0"/>
            <a:endParaRPr lang="en-US" sz="4000" b="1" i="1" dirty="0" smtClean="0"/>
          </a:p>
          <a:p>
            <a:pPr hangingPunct="0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7" y="2265337"/>
            <a:ext cx="70252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pt-PT" sz="3200" dirty="0"/>
              <a:t>75%  adere </a:t>
            </a:r>
            <a:r>
              <a:rPr lang="pt-PT" sz="3200" dirty="0" smtClean="0"/>
              <a:t>integralmente</a:t>
            </a:r>
            <a:endParaRPr lang="en-US" sz="3200" dirty="0"/>
          </a:p>
          <a:p>
            <a:pPr hangingPunct="0"/>
            <a:r>
              <a:rPr lang="pt-PT" sz="3200" dirty="0"/>
              <a:t> </a:t>
            </a:r>
            <a:endParaRPr lang="en-US" sz="3200" dirty="0"/>
          </a:p>
          <a:p>
            <a:pPr hangingPunct="0"/>
            <a:r>
              <a:rPr lang="pt-PT" sz="3200" dirty="0"/>
              <a:t>5% adere parcialmente</a:t>
            </a:r>
            <a:endParaRPr lang="en-US" sz="3200" dirty="0"/>
          </a:p>
          <a:p>
            <a:pPr hangingPunct="0"/>
            <a:r>
              <a:rPr lang="pt-PT" sz="3200" dirty="0"/>
              <a:t> </a:t>
            </a:r>
            <a:endParaRPr lang="en-US" sz="3200" dirty="0"/>
          </a:p>
          <a:p>
            <a:pPr hangingPunct="0"/>
            <a:r>
              <a:rPr lang="pt-PT" sz="3200" dirty="0"/>
              <a:t>5% não é aplicável</a:t>
            </a:r>
            <a:endParaRPr lang="en-US" sz="3200" dirty="0"/>
          </a:p>
          <a:p>
            <a:pPr hangingPunct="0"/>
            <a:r>
              <a:rPr lang="pt-PT" sz="3200" dirty="0"/>
              <a:t> </a:t>
            </a:r>
            <a:endParaRPr lang="en-US" sz="3200" dirty="0"/>
          </a:p>
          <a:p>
            <a:pPr hangingPunct="0"/>
            <a:r>
              <a:rPr lang="pt-PT" sz="3200" dirty="0"/>
              <a:t>15% </a:t>
            </a:r>
            <a:r>
              <a:rPr lang="pt-PT" sz="3200" dirty="0" smtClean="0"/>
              <a:t>omissos</a:t>
            </a:r>
            <a:r>
              <a:rPr lang="pt-PT" sz="3200" dirty="0"/>
              <a:t>.</a:t>
            </a:r>
            <a:endParaRPr lang="en-US" sz="3200" dirty="0"/>
          </a:p>
          <a:p>
            <a:pPr hangingPunct="0"/>
            <a:endParaRPr lang="pt-PT" sz="1600" dirty="0"/>
          </a:p>
          <a:p>
            <a:pPr hangingPunct="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8254" y="37413"/>
            <a:ext cx="9144000" cy="1679966"/>
            <a:chOff x="0" y="92516"/>
            <a:chExt cx="9144000" cy="1555758"/>
          </a:xfrm>
        </p:grpSpPr>
        <p:sp>
          <p:nvSpPr>
            <p:cNvPr id="25" name="Rectangle 24"/>
            <p:cNvSpPr/>
            <p:nvPr/>
          </p:nvSpPr>
          <p:spPr>
            <a:xfrm>
              <a:off x="0" y="562304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 smtClean="0"/>
                <a:t>Breve </a:t>
              </a:r>
              <a:r>
                <a:rPr lang="pt-BR" sz="3200" dirty="0"/>
                <a:t>comparação das duas metodologias </a:t>
              </a:r>
              <a:endParaRPr lang="pt-BR" sz="3200" dirty="0" smtClean="0"/>
            </a:p>
            <a:p>
              <a:pPr algn="ctr"/>
              <a:r>
                <a:rPr lang="pt-BR" sz="3200" dirty="0" smtClean="0"/>
                <a:t> O MMD-QATC em relação ao SAI-PMF</a:t>
              </a:r>
              <a:endParaRPr lang="en-US" sz="3200" b="1" spc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884784" y="1952027"/>
            <a:ext cx="7259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en-US" sz="4000" b="1" i="1" dirty="0" smtClean="0"/>
          </a:p>
          <a:p>
            <a:pPr hangingPunct="0"/>
            <a:endParaRPr lang="en-US" sz="4000" b="1" i="1" dirty="0"/>
          </a:p>
          <a:p>
            <a:pPr hangingPunct="0"/>
            <a:endParaRPr lang="en-US" sz="4000" b="1" i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-5844"/>
            <a:ext cx="9144000" cy="1679966"/>
            <a:chOff x="0" y="92516"/>
            <a:chExt cx="9144000" cy="1555758"/>
          </a:xfrm>
        </p:grpSpPr>
        <p:sp>
          <p:nvSpPr>
            <p:cNvPr id="25" name="Rectangle 24"/>
            <p:cNvSpPr/>
            <p:nvPr/>
          </p:nvSpPr>
          <p:spPr>
            <a:xfrm>
              <a:off x="0" y="562304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 smtClean="0"/>
                <a:t>Informações adicionais</a:t>
              </a:r>
              <a:endParaRPr lang="en-US" sz="3600" b="1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6609" y="1969849"/>
            <a:ext cx="90134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pt-PT" sz="3200" dirty="0" smtClean="0"/>
              <a:t>Avaliação </a:t>
            </a:r>
            <a:r>
              <a:rPr lang="pt-PT" sz="3200" dirty="0"/>
              <a:t>sobre o indicador de auditoria financeira  </a:t>
            </a:r>
            <a:endParaRPr lang="pt-PT" sz="2400" dirty="0" smtClean="0"/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pt-PT" sz="3200" dirty="0"/>
              <a:t>A</a:t>
            </a:r>
            <a:r>
              <a:rPr lang="pt-PT" sz="3200" dirty="0" smtClean="0"/>
              <a:t>valiação </a:t>
            </a:r>
            <a:r>
              <a:rPr lang="pt-PT" sz="3200" dirty="0"/>
              <a:t>de Gestão de Ativos</a:t>
            </a:r>
            <a:endParaRPr lang="en-US" sz="32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pt-PT" sz="3200" dirty="0"/>
              <a:t>I</a:t>
            </a:r>
            <a:r>
              <a:rPr lang="pt-PT" sz="3200" dirty="0" smtClean="0"/>
              <a:t>mportância </a:t>
            </a:r>
            <a:r>
              <a:rPr lang="pt-PT" sz="3200" dirty="0"/>
              <a:t>dos provedores/doadores internacionais para o fortalecimento da instituição, incluindo lições </a:t>
            </a:r>
            <a:r>
              <a:rPr lang="pt-PT" sz="3200" dirty="0" smtClean="0"/>
              <a:t>aprendidas.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pt-PT" sz="3200" dirty="0" smtClean="0"/>
              <a:t>Participaç!ao de diferentes setores da sociedade </a:t>
            </a:r>
            <a:r>
              <a:rPr lang="pt-PT" sz="3200" dirty="0"/>
              <a:t>civil,  incluindo a </a:t>
            </a:r>
            <a:r>
              <a:rPr lang="pt-PT" sz="3200" dirty="0" smtClean="0"/>
              <a:t>academia</a:t>
            </a:r>
            <a:r>
              <a:rPr lang="pt-PT" sz="3200" dirty="0"/>
              <a:t>.</a:t>
            </a:r>
            <a:endParaRPr lang="en-US" sz="3200" dirty="0"/>
          </a:p>
          <a:p>
            <a:pPr lvl="0" hangingPunct="0"/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" y="76200"/>
            <a:ext cx="9144000" cy="1679966"/>
            <a:chOff x="0" y="92516"/>
            <a:chExt cx="9144000" cy="1555758"/>
          </a:xfrm>
        </p:grpSpPr>
        <p:sp>
          <p:nvSpPr>
            <p:cNvPr id="25" name="Rectangle 24"/>
            <p:cNvSpPr/>
            <p:nvPr/>
          </p:nvSpPr>
          <p:spPr>
            <a:xfrm>
              <a:off x="0" y="562304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400" dirty="0" smtClean="0"/>
                <a:t>Importância e O que temos feito</a:t>
              </a:r>
              <a:endParaRPr lang="en-US" sz="4400" b="1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11015" y="1952027"/>
            <a:ext cx="8932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pt-PT" sz="4000" dirty="0" smtClean="0"/>
              <a:t>Plano </a:t>
            </a:r>
            <a:r>
              <a:rPr lang="pt-PT" sz="4000" dirty="0"/>
              <a:t>de </a:t>
            </a:r>
            <a:r>
              <a:rPr lang="pt-PT" sz="4000" dirty="0" smtClean="0"/>
              <a:t>ação</a:t>
            </a:r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pt-PT" sz="4000" dirty="0" smtClean="0"/>
              <a:t>Treinamentos </a:t>
            </a:r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pt-PT" sz="4000" dirty="0" smtClean="0"/>
              <a:t>Inclusão componente assistênca Técnica em projetos investimentos estaduais</a:t>
            </a:r>
          </a:p>
          <a:p>
            <a:pPr marL="571500" indent="-571500" hangingPunct="0">
              <a:buFont typeface="Arial" panose="020B0604020202020204" pitchFamily="34" charset="0"/>
              <a:buChar char="•"/>
            </a:pPr>
            <a:endParaRPr lang="pt-PT" sz="4000" b="1" i="1" dirty="0"/>
          </a:p>
          <a:p>
            <a:pPr marL="571500" indent="-571500" hangingPunct="0">
              <a:buFont typeface="Arial" panose="020B0604020202020204" pitchFamily="34" charset="0"/>
              <a:buChar char="•"/>
            </a:pPr>
            <a:endParaRPr lang="en-US" sz="4000" b="1" i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1" y="1981219"/>
            <a:ext cx="8972563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pt-PT" sz="2800" dirty="0" smtClean="0"/>
              <a:t>Melhoria </a:t>
            </a:r>
            <a:r>
              <a:rPr lang="pt-PT" sz="2800" dirty="0"/>
              <a:t>gestão de </a:t>
            </a:r>
            <a:r>
              <a:rPr lang="pt-PT" sz="2800" dirty="0" smtClean="0"/>
              <a:t>programas,  </a:t>
            </a:r>
            <a:r>
              <a:rPr lang="pt-PT" sz="2800" dirty="0"/>
              <a:t>diminuição e prevenção de erros em todo o processo de execução orçamentária, entre tantos outros.</a:t>
            </a:r>
            <a:endParaRPr lang="en-US" sz="2800" dirty="0"/>
          </a:p>
          <a:p>
            <a:pPr hangingPunct="0"/>
            <a:r>
              <a:rPr lang="pt-PT" sz="2800" dirty="0"/>
              <a:t> </a:t>
            </a:r>
            <a:endParaRPr lang="en-US" sz="28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pt-PT" sz="2800" dirty="0" smtClean="0"/>
              <a:t>Contratar consultores </a:t>
            </a:r>
            <a:r>
              <a:rPr lang="pt-PT" sz="2800" dirty="0"/>
              <a:t>para estudos, implantação de sistemas, treinamento de auditores </a:t>
            </a:r>
            <a:r>
              <a:rPr lang="pt-PT" sz="2800" dirty="0" smtClean="0"/>
              <a:t>internos, Compras </a:t>
            </a:r>
            <a:r>
              <a:rPr lang="pt-PT" sz="2800" dirty="0"/>
              <a:t>de alguns bens.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3784" y="12512"/>
            <a:ext cx="8464061" cy="1610379"/>
            <a:chOff x="0" y="92516"/>
            <a:chExt cx="9144000" cy="1533343"/>
          </a:xfrm>
        </p:grpSpPr>
        <p:sp>
          <p:nvSpPr>
            <p:cNvPr id="25" name="Rectangle 24"/>
            <p:cNvSpPr/>
            <p:nvPr/>
          </p:nvSpPr>
          <p:spPr>
            <a:xfrm>
              <a:off x="0" y="539889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pc="60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  <a:cs typeface="Calibri" panose="020F0502020204030204" pitchFamily="34" charset="0"/>
                </a:rPr>
                <a:t>Vantagens</a:t>
              </a:r>
              <a:r>
                <a:rPr lang="en-US" sz="3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spc="60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  <a:cs typeface="Calibri" panose="020F0502020204030204" pitchFamily="34" charset="0"/>
                </a:rPr>
                <a:t>Auditar</a:t>
              </a:r>
              <a:r>
                <a:rPr lang="en-US" sz="3600" b="1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spc="60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  <a:cs typeface="Calibri" panose="020F0502020204030204" pitchFamily="34" charset="0"/>
                </a:rPr>
                <a:t>Projetos</a:t>
              </a:r>
              <a:r>
                <a:rPr lang="en-US" sz="3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 panose="02040603050505030304" pitchFamily="18" charset="0"/>
                  <a:cs typeface="Calibri" panose="020F0502020204030204" pitchFamily="34" charset="0"/>
                </a:rPr>
                <a:t> Banco Mundial</a:t>
              </a:r>
              <a:endParaRPr lang="en-US" sz="36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604450" cy="4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12" y="6364997"/>
            <a:ext cx="2133600" cy="365125"/>
          </a:xfrm>
        </p:spPr>
        <p:txBody>
          <a:bodyPr/>
          <a:lstStyle/>
          <a:p>
            <a:fld id="{28940A4A-3816-4C22-82E5-CAE19527045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4474" y="3097746"/>
            <a:ext cx="211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More than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150 active projects </a:t>
            </a:r>
            <a:r>
              <a:rPr lang="en-US" sz="1400" u="sng" dirty="0" smtClean="0">
                <a:solidFill>
                  <a:schemeClr val="bg1"/>
                </a:solidFill>
                <a:latin typeface="Calibri"/>
                <a:cs typeface="Calibri"/>
              </a:rPr>
              <a:t>in other GPs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are over 20% dedicated to Governance Components</a:t>
            </a:r>
            <a:endParaRPr lang="en-US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182" y="1981219"/>
            <a:ext cx="3109376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LENDING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158" y="2265337"/>
            <a:ext cx="112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Active Projects or</a:t>
            </a:r>
          </a:p>
          <a:p>
            <a:endParaRPr lang="en-US" sz="1600" spc="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0966" y="1952027"/>
            <a:ext cx="2090739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cs typeface="Calibri"/>
              </a:rPr>
              <a:t>ASA</a:t>
            </a:r>
            <a:endParaRPr lang="en-US" sz="2800" b="1" spc="3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4566" y="2566921"/>
            <a:ext cx="20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300+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products in 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nowledge Program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1600" b="1" spc="3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080" y="5285202"/>
            <a:ext cx="310937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pc="300" dirty="0" smtClean="0">
                <a:solidFill>
                  <a:schemeClr val="bg1"/>
                </a:solidFill>
                <a:latin typeface="Calibri"/>
                <a:cs typeface="Calibri"/>
              </a:rPr>
              <a:t>FIDUCIARY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568" y="2492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197" y="3063375"/>
            <a:ext cx="199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$3.87 B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81" y="5619580"/>
            <a:ext cx="581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Governance Practice Staff provide fiduciary support to over 2,600 projects in the World Bank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" y="76200"/>
            <a:ext cx="9144000" cy="1679966"/>
            <a:chOff x="0" y="92516"/>
            <a:chExt cx="9144000" cy="1555758"/>
          </a:xfrm>
        </p:grpSpPr>
        <p:sp>
          <p:nvSpPr>
            <p:cNvPr id="25" name="Rectangle 24"/>
            <p:cNvSpPr/>
            <p:nvPr/>
          </p:nvSpPr>
          <p:spPr>
            <a:xfrm>
              <a:off x="0" y="562304"/>
              <a:ext cx="9144000" cy="1085970"/>
            </a:xfrm>
            <a:prstGeom prst="rect">
              <a:avLst/>
            </a:prstGeom>
            <a:solidFill>
              <a:srgbClr val="0085B4">
                <a:alpha val="8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spc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92516"/>
              <a:ext cx="8888576" cy="450213"/>
              <a:chOff x="0" y="0"/>
              <a:chExt cx="8888576" cy="45021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0" y="3477"/>
                <a:ext cx="7595457" cy="446736"/>
              </a:xfrm>
              <a:prstGeom prst="rect">
                <a:avLst/>
              </a:prstGeom>
              <a:solidFill>
                <a:srgbClr val="00206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65043" y="0"/>
                <a:ext cx="460828" cy="4502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974" y="70105"/>
                <a:ext cx="1409602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0728" y="40440"/>
                <a:ext cx="6793901" cy="3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spc="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477109" y="1952025"/>
            <a:ext cx="7666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en-US" sz="4000" b="1" i="1" dirty="0" smtClean="0"/>
          </a:p>
          <a:p>
            <a:pPr hangingPunct="0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AGIMOS CORRETAMENTE PORQUE TEMOS VIRTUDES OU EXCELÊNCIA, MAS OBTEMOS ISSO AO AGIRMOS CORRETAMENTE” -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Aristóteles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" y="123151"/>
            <a:ext cx="874778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Urls xmlns="http://schemas.microsoft.com/sharepoint/v3/contenttype/forms/url">
  <Edit>/governance/Documents/Forms/EditPage.aspx</Edit>
</FormUrl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_x0028_s_x0029_ xmlns="d3d0bb0d-0b46-4c6d-a2f4-1981166d95c0">
      <UserInfo>
        <DisplayName>i:0#.w|wb\wb176291</DisplayName>
        <AccountId>95</AccountId>
        <AccountType/>
      </UserInfo>
    </Contact_x0028_s_x0029_>
    <Abstract xmlns="d3d0bb0d-0b46-4c6d-a2f4-1981166d95c0">Mario Marcel’s presentation given on June 23, 2015 for the Governance GP Town Hall</Abstract>
    <LikesCount xmlns="http://schemas.microsoft.com/sharepoint/v3" xsi:nil="true"/>
    <ContactUPI xmlns="d3d0bb0d-0b46-4c6d-a2f4-1981166d95c0">176291</ContactUPI>
    <PublishingRollupImage xmlns="http://schemas.microsoft.com/sharepoint/v3" xsi:nil="true"/>
    <b2528424966f4400b5d92ea883341ad8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 Group (WBG)</TermName>
          <TermId xmlns="http://schemas.microsoft.com/office/infopath/2007/PartnerControls">26302eb1-ec78-4f90-9354-a429b34938d0</TermId>
        </TermInfo>
      </Terms>
    </b2528424966f4400b5d92ea883341ad8>
    <gd47a4d9fbf547cb9074c093d57d77c0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9cadedcc-caa1-456c-951e-6157c5bf8e29</TermId>
        </TermInfo>
      </Terms>
    </gd47a4d9fbf547cb9074c093d57d77c0>
    <Feature xmlns="d3d0bb0d-0b46-4c6d-a2f4-1981166d95c0">false</Feature>
    <lfb45a722fc84f68b6d3dc1a7900189e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lfb45a722fc84f68b6d3dc1a7900189e>
    <TaxCatchAll xmlns="d3d0bb0d-0b46-4c6d-a2f4-1981166d95c0">
      <Value>132</Value>
      <Value>13</Value>
      <Value>3</Value>
      <Value>2</Value>
      <Value>1</Value>
    </TaxCatchAll>
    <f231d2454d9a4a1f8307c1e55bc8c5fd xmlns="d3d0bb0d-0b46-4c6d-a2f4-1981166d95c0">
      <Terms xmlns="http://schemas.microsoft.com/office/infopath/2007/PartnerControls"/>
    </f231d2454d9a4a1f8307c1e55bc8c5fd>
    <UniqueItemId xmlns="d3d0bb0d-0b46-4c6d-a2f4-1981166d95c0">GOVER_DOCUM_75</UniqueItemId>
    <ContactLoginName xmlns="d3d0bb0d-0b46-4c6d-a2f4-1981166d95c0">wb\wb176291</ContactLoginName>
    <OwnershipUnitLabel xmlns="d3d0bb0d-0b46-4c6d-a2f4-1981166d95c0" xsi:nil="true"/>
    <ArticleStartDate xmlns="http://schemas.microsoft.com/sharepoint/v3">2015-06-23T04:00:00+00:00</ArticleStartDate>
    <f484770885e6483a8b40a286e9099996 xmlns="d3d0bb0d-0b46-4c6d-a2f4-1981166d95c0">
      <Terms xmlns="http://schemas.microsoft.com/office/infopath/2007/PartnerControls"/>
    </f484770885e6483a8b40a286e9099996>
    <TaxKeywordTaxHTField xmlns="d3d0bb0d-0b46-4c6d-a2f4-1981166d95c0">
      <Terms xmlns="http://schemas.microsoft.com/office/infopath/2007/PartnerControls"/>
    </TaxKeywordTaxHTField>
    <j33b1bc20532487296f1bbbdead35a56 xmlns="d3d0bb0d-0b46-4c6d-a2f4-1981166d95c0">
      <Terms xmlns="http://schemas.microsoft.com/office/infopath/2007/PartnerControls"/>
    </j33b1bc20532487296f1bbbdead35a56>
    <d27838b4b66e4810ae2500678d9ad0e1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</TermName>
          <TermId xmlns="http://schemas.microsoft.com/office/infopath/2007/PartnerControls">4dbe5ef9-4dc7-47ee-a225-3356da17016f</TermId>
        </TermInfo>
      </Terms>
    </d27838b4b66e4810ae2500678d9ad0e1>
    <PublishingContact xmlns="http://schemas.microsoft.com/sharepoint/v3">
      <UserInfo>
        <DisplayName>Mario Marcel</DisplayName>
        <AccountId>95</AccountId>
        <AccountType/>
      </UserInfo>
    </PublishingContact>
    <da8d35a074d44872bb711c066b24d86d xmlns="d3d0bb0d-0b46-4c6d-a2f4-1981166d9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da8d35a074d44872bb711c066b24d86d>
  </documentManagement>
</p:properties>
</file>

<file path=customXml/item4.xml><?xml version="1.0" encoding="utf-8"?>
<?mso-contentType ?>
<SharedContentType xmlns="Microsoft.SharePoint.Taxonomy.ContentTypeSync" SourceId="3372e26d-2352-49bf-905e-a7b5617c9e22" ContentTypeId="0x0101005E3DE8D4CE26B94F9E67D1E726F26DDD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actice Document" ma:contentTypeID="0x0101005E3DE8D4CE26B94F9E67D1E726F26DDD00A0509A866213F94FA54FA217D8AFE8FA" ma:contentTypeVersion="59" ma:contentTypeDescription="" ma:contentTypeScope="" ma:versionID="608a35c3cb6bd568ed82b2aff9e6792d">
  <xsd:schema xmlns:xsd="http://www.w3.org/2001/XMLSchema" xmlns:xs="http://www.w3.org/2001/XMLSchema" xmlns:p="http://schemas.microsoft.com/office/2006/metadata/properties" xmlns:ns1="http://schemas.microsoft.com/sharepoint/v3" xmlns:ns3="d3d0bb0d-0b46-4c6d-a2f4-1981166d95c0" targetNamespace="http://schemas.microsoft.com/office/2006/metadata/properties" ma:root="true" ma:fieldsID="16a1fc6aeacf38a838b13688308cee58" ns1:_="" ns3:_="">
    <xsd:import namespace="http://schemas.microsoft.com/sharepoint/v3"/>
    <xsd:import namespace="d3d0bb0d-0b46-4c6d-a2f4-1981166d95c0"/>
    <xsd:element name="properties">
      <xsd:complexType>
        <xsd:sequence>
          <xsd:element name="documentManagement">
            <xsd:complexType>
              <xsd:all>
                <xsd:element ref="ns1:ArticleStartDate" minOccurs="0"/>
                <xsd:element ref="ns3:Contact_x0028_s_x0029_" minOccurs="0"/>
                <xsd:element ref="ns3:Feature" minOccurs="0"/>
                <xsd:element ref="ns3:Abstract" minOccurs="0"/>
                <xsd:element ref="ns1:AverageRating" minOccurs="0"/>
                <xsd:element ref="ns1:LikesCount" minOccurs="0"/>
                <xsd:element ref="ns1:RatingCount" minOccurs="0"/>
                <xsd:element ref="ns1:PublishingRollupImage" minOccurs="0"/>
                <xsd:element ref="ns1:PublishingContact" minOccurs="0"/>
                <xsd:element ref="ns3:da8d35a074d44872bb711c066b24d86d" minOccurs="0"/>
                <xsd:element ref="ns3:lfb45a722fc84f68b6d3dc1a7900189e" minOccurs="0"/>
                <xsd:element ref="ns3:TaxKeywordTaxHTField" minOccurs="0"/>
                <xsd:element ref="ns3:f231d2454d9a4a1f8307c1e55bc8c5fd" minOccurs="0"/>
                <xsd:element ref="ns3:j33b1bc20532487296f1bbbdead35a56" minOccurs="0"/>
                <xsd:element ref="ns3:gd47a4d9fbf547cb9074c093d57d77c0" minOccurs="0"/>
                <xsd:element ref="ns3:TaxCatchAll" minOccurs="0"/>
                <xsd:element ref="ns3:d27838b4b66e4810ae2500678d9ad0e1" minOccurs="0"/>
                <xsd:element ref="ns3:b2528424966f4400b5d92ea883341ad8" minOccurs="0"/>
                <xsd:element ref="ns3:f484770885e6483a8b40a286e9099996" minOccurs="0"/>
                <xsd:element ref="ns3:TaxCatchAllLabel" minOccurs="0"/>
                <xsd:element ref="ns3:ContactUPI" minOccurs="0"/>
                <xsd:element ref="ns3:ContactLoginName" minOccurs="0"/>
                <xsd:element ref="ns3:OwnershipUnitLabel" minOccurs="0"/>
                <xsd:element ref="ns3:Unique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2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AverageRating" ma:index="17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LikesCount" ma:index="18" nillable="true" ma:displayName="Number of Likes" ma:internalName="LikesCount">
      <xsd:simpleType>
        <xsd:restriction base="dms:Unknown"/>
      </xsd:simpleType>
    </xsd:element>
    <xsd:element name="RatingCount" ma:index="1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PublishingRollupImage" ma:index="20" nillable="true" ma:displayName="Rollup Image" ma:description="Rollup Image is a site column created by the Publishing feature. It is used on the Page Content Type as the image for the page shown in content roll-ups such as the Content By Search web part." ma:internalName="PublishingRollupImage">
      <xsd:simpleType>
        <xsd:restriction base="dms:Unknown"/>
      </xsd:simpleType>
    </xsd:element>
    <xsd:element name="PublishingContact" ma:index="21" nillable="true" ma:displayName="Contact" ma:description="Contact is a site column created by the Publishing feature. It is used on the Page Content Type as the person or group who is the contact person for the page." ma:hidden="true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bb0d-0b46-4c6d-a2f4-1981166d95c0" elementFormDefault="qualified">
    <xsd:import namespace="http://schemas.microsoft.com/office/2006/documentManagement/types"/>
    <xsd:import namespace="http://schemas.microsoft.com/office/infopath/2007/PartnerControls"/>
    <xsd:element name="Contact_x0028_s_x0029_" ma:index="4" nillable="true" ma:displayName="Contact(s)" ma:list="UserInfo" ma:SharePointGroup="0" ma:internalName="Contact_x0028_s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eature" ma:index="14" nillable="true" ma:displayName="Feature" ma:default="0" ma:description="Feature this item?" ma:internalName="Feature">
      <xsd:simpleType>
        <xsd:restriction base="dms:Boolean"/>
      </xsd:simpleType>
    </xsd:element>
    <xsd:element name="Abstract" ma:index="15" nillable="true" ma:displayName="Abstract" ma:internalName="Abstract">
      <xsd:simpleType>
        <xsd:restriction base="dms:Note"/>
      </xsd:simpleType>
    </xsd:element>
    <xsd:element name="da8d35a074d44872bb711c066b24d86d" ma:index="24" nillable="true" ma:taxonomy="true" ma:internalName="da8d35a074d44872bb711c066b24d86d" ma:taxonomyFieldName="GeographicArea" ma:displayName="Geographic Area" ma:default="1;#World|181f87ec-6d12-43c8-9f7a-dc47bc14aa64" ma:fieldId="{da8d35a0-74d4-4872-bb71-1c066b24d86d}" ma:taxonomyMulti="true" ma:sspId="3372e26d-2352-49bf-905e-a7b5617c9e22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b45a722fc84f68b6d3dc1a7900189e" ma:index="29" nillable="true" ma:taxonomy="true" ma:internalName="lfb45a722fc84f68b6d3dc1a7900189e" ma:taxonomyFieldName="InformationClassification" ma:displayName="Information Classification" ma:default="3;#Official Use Only|4119b812-446b-4199-aebc-580c95bfd42a" ma:fieldId="{5fb45a72-2fc8-4f68-b6d3-dc1a7900189e}" ma:sspId="3372e26d-2352-49bf-905e-a7b5617c9e22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3372e26d-2352-49bf-905e-a7b5617c9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231d2454d9a4a1f8307c1e55bc8c5fd" ma:index="31" nillable="true" ma:taxonomy="true" ma:internalName="f231d2454d9a4a1f8307c1e55bc8c5fd" ma:taxonomyFieldName="OwnershipUnit" ma:displayName="Ownership Unit" ma:default="" ma:fieldId="{f231d245-4d9a-4a1f-8307-c1e55bc8c5fd}" ma:sspId="3372e26d-2352-49bf-905e-a7b5617c9e22" ma:termSetId="18c80149-e1cc-4689-81ca-9f56a208dd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3b1bc20532487296f1bbbdead35a56" ma:index="32" nillable="true" ma:taxonomy="true" ma:internalName="j33b1bc20532487296f1bbbdead35a56" ma:taxonomyFieldName="HashTags" ma:displayName="HashTags" ma:fieldId="{333b1bc2-0532-4872-96f1-bbbdead35a56}" ma:taxonomyMulti="true" ma:sspId="00000000-0000-0000-0000-000000000000" ma:termSetId="3ceb0050-69a1-40e7-a427-83e2fac80c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47a4d9fbf547cb9074c093d57d77c0" ma:index="33" nillable="true" ma:taxonomy="true" ma:internalName="gd47a4d9fbf547cb9074c093d57d77c0" ma:taxonomyFieldName="DocumentType" ma:displayName="Document Type" ma:default="" ma:fieldId="{0d47a4d9-fbf5-47cb-9074-c093d57d77c0}" ma:sspId="3372e26d-2352-49bf-905e-a7b5617c9e22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abbbd114-b017-4815-ba2c-135ad88dd955}" ma:internalName="TaxCatchAll" ma:showField="CatchAllData" ma:web="a181890b-7d6b-40ab-98ac-1dbc9bce85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7838b4b66e4810ae2500678d9ad0e1" ma:index="35" nillable="true" ma:taxonomy="true" ma:internalName="d27838b4b66e4810ae2500678d9ad0e1" ma:taxonomyFieldName="Topic_x0028_s_x0029_" ma:displayName="Topic(s)" ma:default="" ma:fieldId="{d27838b4-b66e-4810-ae25-00678d9ad0e1}" ma:taxonomyMulti="true" ma:sspId="3372e26d-2352-49bf-905e-a7b5617c9e22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528424966f4400b5d92ea883341ad8" ma:index="36" nillable="true" ma:taxonomy="true" ma:internalName="b2528424966f4400b5d92ea883341ad8" ma:taxonomyFieldName="Source_x002d_Sponsor" ma:displayName="Source/Sponsor" ma:default="2;#World Bank Group (WBG)|26302eb1-ec78-4f90-9354-a429b34938d0" ma:fieldId="{b2528424-966f-4400-b5d9-2ea883341ad8}" ma:sspId="3372e26d-2352-49bf-905e-a7b5617c9e22" ma:termSetId="70fd8ade-1a0b-4b21-8432-85af10f46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84770885e6483a8b40a286e9099996" ma:index="37" nillable="true" ma:taxonomy="true" ma:internalName="f484770885e6483a8b40a286e9099996" ma:taxonomyFieldName="Development_x0020_Challenge" ma:displayName="Development Challenge" ma:default="" ma:fieldId="{f4847708-85e6-483a-8b40-a286e9099996}" ma:sspId="3372e26d-2352-49bf-905e-a7b5617c9e22" ma:termSetId="f6b4c6cd-8e2f-4709-89c2-38804f6fb0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hidden="true" ma:list="{abbbd114-b017-4815-ba2c-135ad88dd955}" ma:internalName="TaxCatchAllLabel" ma:readOnly="true" ma:showField="CatchAllDataLabel" ma:web="a181890b-7d6b-40ab-98ac-1dbc9bce85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actUPI" ma:index="39" nillable="true" ma:displayName="ContactUPI" ma:internalName="ContactUPI">
      <xsd:simpleType>
        <xsd:restriction base="dms:Text">
          <xsd:maxLength value="255"/>
        </xsd:restriction>
      </xsd:simpleType>
    </xsd:element>
    <xsd:element name="ContactLoginName" ma:index="40" nillable="true" ma:displayName="ContactLoginName" ma:internalName="ContactLoginName">
      <xsd:simpleType>
        <xsd:restriction base="dms:Text">
          <xsd:maxLength value="255"/>
        </xsd:restriction>
      </xsd:simpleType>
    </xsd:element>
    <xsd:element name="OwnershipUnitLabel" ma:index="41" nillable="true" ma:displayName="OwnershipUnitLabel" ma:internalName="OwnershipUnitLabel">
      <xsd:simpleType>
        <xsd:restriction base="dms:Text">
          <xsd:maxLength value="255"/>
        </xsd:restriction>
      </xsd:simpleType>
    </xsd:element>
    <xsd:element name="UniqueItemId" ma:index="42" nillable="true" ma:displayName="UniqueItemId" ma:internalName="UniqueItemId">
      <xsd:simpleType>
        <xsd:restriction base="dms:Text">
          <xsd:maxLength value="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1792CE-2570-4039-BBC7-BF921174F0B1}">
  <ds:schemaRefs>
    <ds:schemaRef ds:uri="http://schemas.microsoft.com/sharepoint/v3/contenttype/forms/url"/>
  </ds:schemaRefs>
</ds:datastoreItem>
</file>

<file path=customXml/itemProps2.xml><?xml version="1.0" encoding="utf-8"?>
<ds:datastoreItem xmlns:ds="http://schemas.openxmlformats.org/officeDocument/2006/customXml" ds:itemID="{E3ED100E-A87F-4001-988A-964018639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D3076-2B4E-44DC-9676-19F11D63B680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3d0bb0d-0b46-4c6d-a2f4-1981166d95c0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E32537E-7683-4D1F-9D8C-871CBC51757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EDBFE35-BBEC-406F-9FCE-5647933B4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d0bb0d-0b46-4c6d-a2f4-1981166d9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589</Words>
  <Application>Microsoft Office PowerPoint</Application>
  <PresentationFormat>On-screen Show (4:3)</PresentationFormat>
  <Paragraphs>168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GP: Year One and Beyond – Mario Marcel’s Presentation from June 23, 2015 Town Hall</dc:title>
  <dc:creator>Mario Marcel</dc:creator>
  <cp:lastModifiedBy>Susana Philomeno Amaral</cp:lastModifiedBy>
  <cp:revision>218</cp:revision>
  <cp:lastPrinted>2015-08-10T13:45:08Z</cp:lastPrinted>
  <dcterms:created xsi:type="dcterms:W3CDTF">2015-06-11T13:08:38Z</dcterms:created>
  <dcterms:modified xsi:type="dcterms:W3CDTF">2015-12-02T13:37:10Z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0x0101005E3DE8D4CE26B94F9E67D1E726F26DDD00A0509A866213F94FA54FA217D8AFE8FA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/>
  </property>
  <property fmtid="{D5CDD505-2E9C-101B-9397-08002B2CF9AE}" pid="5" name="TaxKeyword">
    <vt:lpwstr/>
  </property>
  <property fmtid="{D5CDD505-2E9C-101B-9397-08002B2CF9AE}" pid="6" name="Topic(s)">
    <vt:lpwstr>13;#Governance|4dbe5ef9-4dc7-47ee-a225-3356da17016f</vt:lpwstr>
  </property>
  <property fmtid="{D5CDD505-2E9C-101B-9397-08002B2CF9AE}" pid="7" name="GeographicArea">
    <vt:lpwstr>1;#World|181f87ec-6d12-43c8-9f7a-dc47bc14aa64</vt:lpwstr>
  </property>
  <property fmtid="{D5CDD505-2E9C-101B-9397-08002B2CF9AE}" pid="8" name="Source_x002d_Sponsor">
    <vt:lpwstr>2;#World Bank Group (WBG)|26302eb1-ec78-4f90-9354-a429b34938d0</vt:lpwstr>
  </property>
  <property fmtid="{D5CDD505-2E9C-101B-9397-08002B2CF9AE}" pid="9" name="HashTags">
    <vt:lpwstr/>
  </property>
  <property fmtid="{D5CDD505-2E9C-101B-9397-08002B2CF9AE}" pid="10" name="DocumentType">
    <vt:lpwstr>132;#Presentation|9cadedcc-caa1-456c-951e-6157c5bf8e29</vt:lpwstr>
  </property>
  <property fmtid="{D5CDD505-2E9C-101B-9397-08002B2CF9AE}" pid="11" name="Development_x0020_Challenge">
    <vt:lpwstr/>
  </property>
  <property fmtid="{D5CDD505-2E9C-101B-9397-08002B2CF9AE}" pid="12" name="Source-Sponsor">
    <vt:lpwstr>2;#World Bank Group (WBG)|26302eb1-ec78-4f90-9354-a429b34938d0</vt:lpwstr>
  </property>
  <property fmtid="{D5CDD505-2E9C-101B-9397-08002B2CF9AE}" pid="13" name="Development Challenge">
    <vt:lpwstr/>
  </property>
</Properties>
</file>