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77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bin" charset="0"/>
      <p:regular r:id="rId28"/>
      <p:bold r:id="rId29"/>
      <p:italic r:id="rId30"/>
      <p:boldItalic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xx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707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5181600" y="6400800"/>
            <a:ext cx="1448400" cy="2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| </a:t>
            </a:r>
            <a:r>
              <a:rPr lang="en-US" sz="120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DIA MÊS</a:t>
            </a:r>
            <a:r>
              <a:rPr lang="en-US" sz="12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0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2015</a:t>
            </a:r>
            <a:r>
              <a:rPr lang="en-US" sz="12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|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685800" y="6400800"/>
            <a:ext cx="47244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[Nome do evento]</a:t>
            </a:r>
          </a:p>
        </p:txBody>
      </p:sp>
      <p:pic>
        <p:nvPicPr>
          <p:cNvPr id="18" name="Shape 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125" y="6064625"/>
            <a:ext cx="1837425" cy="6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lbertojale@uol.com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08688" y="2132856"/>
            <a:ext cx="7344816" cy="3970318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Da ATRICON: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Sensibilizar sobre a importância deste diagnóstico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Adesão de todos os </a:t>
            </a:r>
            <a:r>
              <a:rPr lang="pt-BR" sz="1800" dirty="0" err="1" smtClean="0"/>
              <a:t>tcs</a:t>
            </a:r>
            <a:endParaRPr lang="pt-BR" sz="1800" dirty="0" smtClean="0"/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/>
              <a:t>Padronização das técnicas e ações entre os </a:t>
            </a:r>
            <a:r>
              <a:rPr lang="pt-BR" sz="1800" dirty="0" err="1"/>
              <a:t>tcs</a:t>
            </a:r>
            <a:endParaRPr lang="pt-BR" sz="1800" dirty="0"/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Dos tribunais de contas: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Compromisso de elaboração e apresentação do plano de ação e respectivo monitoramento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Compromisso em disponibilizar as boas práticas</a:t>
            </a:r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43608" y="1484784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DESAFIOS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343706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64704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APRENDIZADO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1412776"/>
            <a:ext cx="7344816" cy="452431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Alto nível de responsabilidade das comissões de avaliação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Respeito às realidade locais de cada tribunal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Altíssimo nível de qualidade dos corpos técnicos de todos os tribunais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Necessidade de integração </a:t>
            </a:r>
            <a:r>
              <a:rPr lang="pt-BR" sz="1800" dirty="0" err="1" smtClean="0"/>
              <a:t>intersetorial</a:t>
            </a:r>
            <a:r>
              <a:rPr lang="pt-BR" sz="1800" dirty="0" smtClean="0"/>
              <a:t> nos tribunais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Todos os tribunais indistintamente tem boas experiência e estas necessitam ser partilhadas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Necessidade da realização de eventos técnicos setoriais para apresentação das boas práticas pelos tribunais</a:t>
            </a:r>
          </a:p>
          <a:p>
            <a:endParaRPr lang="pt-BR" sz="1800" dirty="0" smtClean="0"/>
          </a:p>
          <a:p>
            <a:endParaRPr lang="pt-BR" sz="1800" dirty="0" smtClean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911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64704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SUGESTÕES PARA A PRÓXIMA EDIÇÃO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1412776"/>
            <a:ext cx="7344816" cy="452431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O Tribunal participante delegar um </a:t>
            </a:r>
            <a:r>
              <a:rPr lang="pt-BR" sz="1800" b="1" dirty="0" smtClean="0"/>
              <a:t>membro</a:t>
            </a:r>
            <a:r>
              <a:rPr lang="pt-BR" sz="1800" dirty="0" smtClean="0"/>
              <a:t> </a:t>
            </a:r>
            <a:r>
              <a:rPr lang="pt-BR" sz="1800" dirty="0"/>
              <a:t>para acompanhamento e apoio a comissão de avaliação.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Reavaliar a periodicidade de três para </a:t>
            </a:r>
            <a:r>
              <a:rPr lang="pt-BR" sz="1800" b="1" dirty="0"/>
              <a:t>dois</a:t>
            </a:r>
            <a:r>
              <a:rPr lang="pt-BR" sz="1800" dirty="0"/>
              <a:t> anos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Entrega dos relatórios de avaliação e planilhas numa mesma data para todos os tribunais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Etapa de campo bem definida com visitas setoriais independentemente da amostra selecionada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Reuniões com pessoal dos setores avaliados</a:t>
            </a:r>
          </a:p>
          <a:p>
            <a:pPr algn="just"/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Envolvimento institucional com a avaliação, com ampla divulgação do trabalho pela alta direção dos </a:t>
            </a:r>
            <a:r>
              <a:rPr lang="pt-BR" sz="1800" dirty="0" err="1" smtClean="0"/>
              <a:t>tcs</a:t>
            </a:r>
            <a:endParaRPr lang="pt-B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 smtClean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46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1484784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AGRADECIMENTOS 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08688" y="2132856"/>
            <a:ext cx="7344816" cy="369331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ATRICON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Tribunais 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Tribunais que cederam técnicos e membros (</a:t>
            </a:r>
            <a:r>
              <a:rPr lang="pt-BR" sz="1800" dirty="0" err="1" smtClean="0"/>
              <a:t>gq</a:t>
            </a:r>
            <a:r>
              <a:rPr lang="pt-BR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Comissões de avaliação dos tribunais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Comissão central ATRICON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Servidores de apoio dos tribunais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Assessorias de comunicação dos tribunais</a:t>
            </a:r>
            <a:endParaRPr lang="pt-BR" sz="1800" dirty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96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5" y="544385"/>
            <a:ext cx="7964805" cy="5678431"/>
          </a:xfrm>
          <a:prstGeom prst="rect">
            <a:avLst/>
          </a:prstGeom>
        </p:spPr>
      </p:pic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27112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3768" y="692696"/>
            <a:ext cx="33843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96136" y="692696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8120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6640899353\Pictures\MMDTC\Comissão com Pres do TCMR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6" y="404664"/>
            <a:ext cx="4530080" cy="30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6640899353\Pictures\MMDTC\comissão do MMDTC visita Presidente do TC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76" y="2420888"/>
            <a:ext cx="46079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63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6640899353\Pictures\MMDTC\Comissão no TCE 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968552" cy="27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6640899353\Pictures\MMDTC\Decalração MMD TCE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9388"/>
            <a:ext cx="5207560" cy="25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16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26640899353\Pictures\MMDTC\tcm-ce-329x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783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6640899353\Pictures\MMDTC\TCM-GO recebe Declaração de garant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09" y="3356993"/>
            <a:ext cx="6115075" cy="27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14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26640899353\Pictures\MMDTC\MMD-TCE-PA-370x196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53014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26640899353\Pictures\MMDTC\sala de trabalho TCE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60286"/>
            <a:ext cx="4818112" cy="31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22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6640899353\Pictures\MMDTC\entrega declaração TCE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0" y="260648"/>
            <a:ext cx="4784080" cy="31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6640899353\Pictures\MMDTC\Técnicos-do-MMD-QATC-visitam-o-TCM-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264664" cy="31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173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253449" y="1969200"/>
            <a:ext cx="7399199" cy="1243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Cabin"/>
                <a:cs typeface="Cabin"/>
                <a:sym typeface="Cabin"/>
              </a:rPr>
              <a:t>APRENDIZADO NO MARCO DE MEDIÇÃO 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b="1" dirty="0" smtClean="0">
              <a:solidFill>
                <a:schemeClr val="tx1"/>
              </a:solidFill>
              <a:latin typeface="+mj-lt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Cabin"/>
                <a:cs typeface="Cabin"/>
                <a:sym typeface="Cabin"/>
              </a:rPr>
              <a:t>DESEMPENHO DOS TRIBUNAIS DE CONTAS </a:t>
            </a:r>
            <a:endParaRPr lang="en-US" sz="2400" b="1" dirty="0">
              <a:solidFill>
                <a:schemeClr val="tx1"/>
              </a:solidFill>
              <a:latin typeface="+mj-lt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411008" y="3479986"/>
            <a:ext cx="5084100" cy="1173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Cabin"/>
                <a:cs typeface="Cabin"/>
                <a:sym typeface="Cabin"/>
              </a:rPr>
              <a:t>ANTONIO GILBERTO DE OLIVEIRA JALES</a:t>
            </a:r>
            <a:endParaRPr lang="en-US" b="1" dirty="0">
              <a:solidFill>
                <a:schemeClr val="tx1"/>
              </a:solidFill>
              <a:latin typeface="+mn-lt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  <a:ea typeface="Cabin"/>
                <a:cs typeface="Cabin"/>
                <a:sym typeface="Cabin"/>
              </a:rPr>
              <a:t>CONSELHEIRO DO TCE-RN</a:t>
            </a:r>
            <a:endParaRPr lang="en-US" sz="1200" dirty="0">
              <a:solidFill>
                <a:schemeClr val="tx1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975" y="5284725"/>
            <a:ext cx="3801749" cy="12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26640899353\Pictures\MMDTC\MMD Tocant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8" y="404664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26640899353\Pictures\MMDTC\Inicio dos trabalhos TCET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5799724" cy="33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309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1916832"/>
            <a:ext cx="590465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ANTONIO GILBERTO DE OLIVEIRA JALES </a:t>
            </a:r>
          </a:p>
          <a:p>
            <a:pPr algn="ctr"/>
            <a:r>
              <a:rPr lang="pt-BR" dirty="0" smtClean="0"/>
              <a:t>Conselheiro TCE-RN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Av. Getúlio Vargas, 690 Petrópolis</a:t>
            </a:r>
          </a:p>
          <a:p>
            <a:pPr algn="ctr"/>
            <a:r>
              <a:rPr lang="pt-BR" dirty="0" err="1" smtClean="0"/>
              <a:t>Cep</a:t>
            </a:r>
            <a:r>
              <a:rPr lang="pt-BR" dirty="0" smtClean="0"/>
              <a:t> – 59.012-360 NATAL – RN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Telefones </a:t>
            </a:r>
          </a:p>
          <a:p>
            <a:pPr algn="ctr"/>
            <a:r>
              <a:rPr lang="pt-BR" dirty="0" smtClean="0"/>
              <a:t> (84) 3642-7262</a:t>
            </a:r>
          </a:p>
          <a:p>
            <a:pPr algn="ctr"/>
            <a:r>
              <a:rPr lang="pt-BR" dirty="0" smtClean="0"/>
              <a:t> (84)98859-9522</a:t>
            </a:r>
          </a:p>
          <a:p>
            <a:pPr algn="ctr"/>
            <a:endParaRPr lang="pt-BR" dirty="0" smtClean="0">
              <a:hlinkClick r:id="rId4"/>
            </a:endParaRPr>
          </a:p>
          <a:p>
            <a:pPr algn="ctr"/>
            <a:r>
              <a:rPr lang="pt-BR" dirty="0" smtClean="0">
                <a:hlinkClick r:id="rId4"/>
              </a:rPr>
              <a:t>gilbertojale@uol.com.br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5483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737682"/>
            <a:ext cx="7272808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DESENVOLVIMENTO E APLICAÇÃO DO MMD-TC:</a:t>
            </a:r>
          </a:p>
          <a:p>
            <a:pPr algn="ctr"/>
            <a:r>
              <a:rPr lang="pt-BR" sz="2000" b="1" dirty="0"/>
              <a:t>RESULTADOS E LIÇÕES APRENDIDAS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445568"/>
            <a:ext cx="7272808" cy="64633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A visão da comissão de Garantia de Qualidade                                e suas subcomissões</a:t>
            </a:r>
            <a:endParaRPr lang="pt-BR" sz="1800" b="1" dirty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84547"/>
            <a:ext cx="7776864" cy="37243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4088" y="737682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COMISSÃO DE GARANTIA DA QUALIDADE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4088" y="1844824"/>
            <a:ext cx="7272808" cy="203132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PORTARIA Nº 04, de 06 de agosto de 2015</a:t>
            </a:r>
          </a:p>
          <a:p>
            <a:pPr algn="r"/>
            <a:endParaRPr lang="pt-BR" sz="1800" dirty="0" smtClean="0"/>
          </a:p>
          <a:p>
            <a:pPr algn="r"/>
            <a:r>
              <a:rPr lang="pt-BR" sz="1800" dirty="0" smtClean="0"/>
              <a:t>Constitui </a:t>
            </a:r>
            <a:r>
              <a:rPr lang="pt-BR" sz="1800" dirty="0"/>
              <a:t>Comissão de Garantia da </a:t>
            </a:r>
          </a:p>
          <a:p>
            <a:pPr algn="r"/>
            <a:r>
              <a:rPr lang="pt-BR" sz="1800" dirty="0"/>
              <a:t>Qualidade das avaliações dos Tribunais </a:t>
            </a:r>
          </a:p>
          <a:p>
            <a:pPr algn="r"/>
            <a:r>
              <a:rPr lang="pt-BR" sz="1800" dirty="0"/>
              <a:t>de Contas do Brasil, realizadas com base </a:t>
            </a:r>
          </a:p>
          <a:p>
            <a:pPr algn="r"/>
            <a:r>
              <a:rPr lang="pt-BR" sz="1800" dirty="0"/>
              <a:t>no MMD-TC, no âmbito do Programa </a:t>
            </a:r>
          </a:p>
          <a:p>
            <a:pPr algn="r"/>
            <a:r>
              <a:rPr lang="pt-BR" sz="1800" dirty="0"/>
              <a:t>QATC.</a:t>
            </a:r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408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42474"/>
            <a:ext cx="8229600" cy="49241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pt-BR" sz="2000" b="1" dirty="0" smtClean="0"/>
              <a:t>COMISSÃO DE GARANTIA DE QUALIDADE</a:t>
            </a:r>
            <a:endParaRPr lang="pt-BR" sz="20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38599" cy="590465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sz="1300" dirty="0" smtClean="0"/>
              <a:t>Cons. </a:t>
            </a:r>
            <a:r>
              <a:rPr lang="pt-BR" sz="1300" dirty="0"/>
              <a:t>Valdecir Fernandes Pascoal – TCE-PE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Antônio Fernando J R de Carvalho Malheiro – TCE-AC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Antônio Gilberto de </a:t>
            </a:r>
            <a:r>
              <a:rPr lang="pt-BR" sz="1300" dirty="0" smtClean="0"/>
              <a:t>O </a:t>
            </a:r>
            <a:r>
              <a:rPr lang="pt-BR" sz="1300" dirty="0"/>
              <a:t>Jales – TCE-RN </a:t>
            </a:r>
          </a:p>
          <a:p>
            <a:r>
              <a:rPr lang="pt-BR" sz="1300" dirty="0"/>
              <a:t>Conselheiro Benedito Antônio Alves – TCE-RO </a:t>
            </a:r>
          </a:p>
          <a:p>
            <a:r>
              <a:rPr lang="pt-BR" sz="1300" dirty="0"/>
              <a:t>Conselheiro Edilson de Souza Silva – TCE-RO </a:t>
            </a:r>
          </a:p>
          <a:p>
            <a:r>
              <a:rPr lang="pt-BR" sz="1300" dirty="0"/>
              <a:t>Conselheiro Fábio Túlio Nogueira – TCE-PB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Fernando Rodrigues Catão – TCE-PB </a:t>
            </a:r>
          </a:p>
          <a:p>
            <a:r>
              <a:rPr lang="pt-BR" sz="1300" dirty="0"/>
              <a:t>Conselheiro Marcos Coelho Loreto – TCE-PE </a:t>
            </a:r>
          </a:p>
          <a:p>
            <a:r>
              <a:rPr lang="pt-BR" sz="1300" dirty="0"/>
              <a:t>Conselheira Marisa Joaquina </a:t>
            </a:r>
            <a:r>
              <a:rPr lang="pt-BR" sz="1300" dirty="0" smtClean="0"/>
              <a:t>M </a:t>
            </a:r>
            <a:r>
              <a:rPr lang="pt-BR" sz="1300" dirty="0"/>
              <a:t>Serrano – TCE-MS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Sebastião Cezar Colares – TCM-PA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Sebastião </a:t>
            </a:r>
            <a:r>
              <a:rPr lang="pt-BR" sz="1300" dirty="0" smtClean="0"/>
              <a:t>Carlos </a:t>
            </a:r>
            <a:r>
              <a:rPr lang="pt-BR" sz="1300" dirty="0" err="1"/>
              <a:t>Ranna</a:t>
            </a:r>
            <a:r>
              <a:rPr lang="pt-BR" sz="1300" dirty="0"/>
              <a:t> de Macedo – TCE-ES </a:t>
            </a:r>
          </a:p>
          <a:p>
            <a:r>
              <a:rPr lang="pt-BR" sz="1300" dirty="0"/>
              <a:t>Conselheiro Sérgio </a:t>
            </a:r>
            <a:r>
              <a:rPr lang="pt-BR" sz="1300" dirty="0" smtClean="0"/>
              <a:t>R </a:t>
            </a:r>
            <a:r>
              <a:rPr lang="pt-BR" sz="1300" dirty="0" err="1"/>
              <a:t>Bacury</a:t>
            </a:r>
            <a:r>
              <a:rPr lang="pt-BR" sz="1300" dirty="0"/>
              <a:t> de Lira – TCM-PA </a:t>
            </a:r>
          </a:p>
          <a:p>
            <a:r>
              <a:rPr lang="pt-BR" sz="1300" dirty="0" err="1" smtClean="0"/>
              <a:t>Cons</a:t>
            </a:r>
            <a:r>
              <a:rPr lang="pt-BR" sz="1300" dirty="0" smtClean="0"/>
              <a:t> </a:t>
            </a:r>
            <a:r>
              <a:rPr lang="pt-BR" sz="1300" dirty="0"/>
              <a:t>Soraia Thomaz Dias Victor – TCE-CE </a:t>
            </a:r>
          </a:p>
          <a:p>
            <a:r>
              <a:rPr lang="pt-BR" sz="1300" dirty="0"/>
              <a:t>Conselheira Terezinha de Jesus Brito Botelho – TCE-AP </a:t>
            </a:r>
          </a:p>
          <a:p>
            <a:r>
              <a:rPr lang="pt-BR" sz="1300" dirty="0" smtClean="0"/>
              <a:t>Cons. </a:t>
            </a:r>
            <a:r>
              <a:rPr lang="pt-BR" sz="1300" dirty="0" err="1"/>
              <a:t>Subsituta</a:t>
            </a:r>
            <a:r>
              <a:rPr lang="pt-BR" sz="1300" dirty="0"/>
              <a:t> Ana Raquel Sampaio TCE-AL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Substituto </a:t>
            </a:r>
            <a:r>
              <a:rPr lang="pt-BR" sz="1300" dirty="0" err="1"/>
              <a:t>Jaylson</a:t>
            </a:r>
            <a:r>
              <a:rPr lang="pt-BR" sz="1300" dirty="0"/>
              <a:t> </a:t>
            </a:r>
            <a:r>
              <a:rPr lang="pt-BR" sz="1300" dirty="0" err="1"/>
              <a:t>Fabiahn</a:t>
            </a:r>
            <a:r>
              <a:rPr lang="pt-BR" sz="1300" dirty="0"/>
              <a:t> Campelo – TCE-PI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Substituta Milene Cunha – TCE-PA </a:t>
            </a:r>
          </a:p>
          <a:p>
            <a:r>
              <a:rPr lang="pt-BR" sz="1300" dirty="0" smtClean="0"/>
              <a:t>Cons. </a:t>
            </a:r>
            <a:r>
              <a:rPr lang="pt-BR" sz="1300" dirty="0" err="1"/>
              <a:t>Subsituto</a:t>
            </a:r>
            <a:r>
              <a:rPr lang="pt-BR" sz="1300" dirty="0"/>
              <a:t> Moisés Maciel – TCE-MT </a:t>
            </a:r>
          </a:p>
          <a:p>
            <a:r>
              <a:rPr lang="pt-BR" sz="1300" dirty="0" smtClean="0"/>
              <a:t>Cons. </a:t>
            </a:r>
            <a:r>
              <a:rPr lang="pt-BR" sz="1300" dirty="0"/>
              <a:t>Substituto Ronaldo Ribeiro de Oliveira – TCE-MT </a:t>
            </a:r>
          </a:p>
          <a:p>
            <a:r>
              <a:rPr lang="pt-BR" sz="1300" dirty="0"/>
              <a:t>Ana Cristina </a:t>
            </a:r>
            <a:r>
              <a:rPr lang="pt-BR" sz="1300" dirty="0" smtClean="0"/>
              <a:t>M </a:t>
            </a:r>
            <a:r>
              <a:rPr lang="pt-BR" sz="1300" dirty="0"/>
              <a:t>de Salles Lopes – TCE-MG </a:t>
            </a:r>
          </a:p>
          <a:p>
            <a:r>
              <a:rPr lang="pt-BR" sz="1300" dirty="0"/>
              <a:t>Alexandre Assunção Lima – TCE-MG </a:t>
            </a:r>
          </a:p>
          <a:p>
            <a:r>
              <a:rPr lang="pt-BR" sz="1300" dirty="0"/>
              <a:t>Breno César Spindola Correia – TCE-PE 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>
          <a:xfrm>
            <a:off x="4648200" y="692696"/>
            <a:ext cx="4038599" cy="590465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sz="1300" dirty="0" smtClean="0"/>
              <a:t>Cláudia </a:t>
            </a:r>
            <a:r>
              <a:rPr lang="pt-BR" sz="1300" dirty="0" err="1" smtClean="0"/>
              <a:t>Stanciolli</a:t>
            </a:r>
            <a:r>
              <a:rPr lang="pt-BR" sz="1300" dirty="0" smtClean="0"/>
              <a:t> César – TCE-ES </a:t>
            </a:r>
          </a:p>
          <a:p>
            <a:r>
              <a:rPr lang="pt-BR" sz="1300" dirty="0" smtClean="0"/>
              <a:t>Diego </a:t>
            </a:r>
            <a:r>
              <a:rPr lang="pt-BR" sz="1300" dirty="0" err="1"/>
              <a:t>Losada</a:t>
            </a:r>
            <a:r>
              <a:rPr lang="pt-BR" sz="1300" dirty="0"/>
              <a:t> </a:t>
            </a:r>
            <a:r>
              <a:rPr lang="pt-BR" sz="1300" dirty="0" err="1"/>
              <a:t>Vieitez</a:t>
            </a:r>
            <a:r>
              <a:rPr lang="pt-BR" sz="1300" dirty="0"/>
              <a:t> – TCE-RS </a:t>
            </a:r>
          </a:p>
          <a:p>
            <a:r>
              <a:rPr lang="pt-BR" sz="1300" dirty="0"/>
              <a:t>Diego Luiz Rojas </a:t>
            </a:r>
            <a:r>
              <a:rPr lang="pt-BR" sz="1300" dirty="0" err="1"/>
              <a:t>Lube</a:t>
            </a:r>
            <a:r>
              <a:rPr lang="pt-BR" sz="1300" dirty="0"/>
              <a:t> – TCE-MS </a:t>
            </a:r>
          </a:p>
          <a:p>
            <a:r>
              <a:rPr lang="pt-BR" sz="1300" dirty="0"/>
              <a:t>Eduardo José de Alencar – TCE-PE </a:t>
            </a:r>
          </a:p>
          <a:p>
            <a:r>
              <a:rPr lang="pt-BR" sz="1300" dirty="0"/>
              <a:t>Fernando Soares Garcia – TCE-RO </a:t>
            </a:r>
          </a:p>
          <a:p>
            <a:r>
              <a:rPr lang="pt-BR" sz="1300" dirty="0"/>
              <a:t>Gislaine </a:t>
            </a:r>
            <a:r>
              <a:rPr lang="pt-BR" sz="1300" dirty="0" err="1"/>
              <a:t>Fois</a:t>
            </a:r>
            <a:r>
              <a:rPr lang="pt-BR" sz="1300" dirty="0"/>
              <a:t> Fernandes – TCE-MG </a:t>
            </a:r>
          </a:p>
          <a:p>
            <a:r>
              <a:rPr lang="pt-BR" sz="1300" dirty="0"/>
              <a:t>Henrique Pereira dos Santos Filho – TCE-BA </a:t>
            </a:r>
          </a:p>
          <a:p>
            <a:r>
              <a:rPr lang="pt-BR" sz="1300" dirty="0"/>
              <a:t>Ivonete </a:t>
            </a:r>
            <a:r>
              <a:rPr lang="pt-BR" sz="1300" dirty="0" err="1"/>
              <a:t>Dionízio</a:t>
            </a:r>
            <a:r>
              <a:rPr lang="pt-BR" sz="1300" dirty="0"/>
              <a:t> de Lima – TCE-BA </a:t>
            </a:r>
          </a:p>
          <a:p>
            <a:r>
              <a:rPr lang="pt-BR" sz="1300" dirty="0"/>
              <a:t>Jackson Francisco de Oliveira – TCE-PE </a:t>
            </a:r>
          </a:p>
          <a:p>
            <a:r>
              <a:rPr lang="pt-BR" sz="1300" dirty="0"/>
              <a:t>José Luciano Sousa de Andrade – TCE-PB </a:t>
            </a:r>
          </a:p>
          <a:p>
            <a:r>
              <a:rPr lang="pt-BR" sz="1300" dirty="0"/>
              <a:t>Juscelino Vieira – TCE-RO </a:t>
            </a:r>
          </a:p>
          <a:p>
            <a:r>
              <a:rPr lang="pt-BR" sz="1300" dirty="0"/>
              <a:t>Karina Ramos </a:t>
            </a:r>
            <a:r>
              <a:rPr lang="pt-BR" sz="1300" dirty="0" err="1"/>
              <a:t>Travaglia</a:t>
            </a:r>
            <a:r>
              <a:rPr lang="pt-BR" sz="1300" dirty="0"/>
              <a:t> – TCE-ES </a:t>
            </a:r>
          </a:p>
          <a:p>
            <a:r>
              <a:rPr lang="pt-BR" sz="1300" dirty="0"/>
              <a:t>Luiz </a:t>
            </a:r>
            <a:r>
              <a:rPr lang="pt-BR" sz="1300" dirty="0" err="1"/>
              <a:t>Genédio</a:t>
            </a:r>
            <a:r>
              <a:rPr lang="pt-BR" sz="1300" dirty="0"/>
              <a:t> Jorge – TC-DF </a:t>
            </a:r>
          </a:p>
          <a:p>
            <a:r>
              <a:rPr lang="pt-BR" sz="1300" dirty="0"/>
              <a:t>Maria Salete Silva Oliveira – TCE-BA </a:t>
            </a:r>
          </a:p>
          <a:p>
            <a:r>
              <a:rPr lang="pt-BR" sz="1300" dirty="0"/>
              <a:t>Reinaldo dos Santos </a:t>
            </a:r>
            <a:r>
              <a:rPr lang="pt-BR" sz="1300" dirty="0" err="1"/>
              <a:t>Valino</a:t>
            </a:r>
            <a:r>
              <a:rPr lang="pt-BR" sz="1300" dirty="0"/>
              <a:t> – TCE-PA </a:t>
            </a:r>
          </a:p>
          <a:p>
            <a:r>
              <a:rPr lang="pt-BR" sz="1300" dirty="0"/>
              <a:t>Ricardo Souza – TCM-PA </a:t>
            </a:r>
          </a:p>
          <a:p>
            <a:r>
              <a:rPr lang="pt-BR" sz="1300" dirty="0" err="1"/>
              <a:t>Risodalva</a:t>
            </a:r>
            <a:r>
              <a:rPr lang="pt-BR" sz="1300" dirty="0"/>
              <a:t> Beata de Castro – TCE-MT </a:t>
            </a:r>
          </a:p>
          <a:p>
            <a:r>
              <a:rPr lang="pt-BR" sz="1300" dirty="0"/>
              <a:t>Roberto de Freitas Tenório de Albuquerque – TCE-BA </a:t>
            </a:r>
          </a:p>
          <a:p>
            <a:r>
              <a:rPr lang="pt-BR" sz="1300" dirty="0"/>
              <a:t>Rômulo Lins de Araújo Filho – TCE-PE </a:t>
            </a:r>
          </a:p>
          <a:p>
            <a:r>
              <a:rPr lang="pt-BR" sz="1300" dirty="0"/>
              <a:t>Rosana </a:t>
            </a:r>
            <a:r>
              <a:rPr lang="pt-BR" sz="1300" dirty="0" err="1"/>
              <a:t>Komuro</a:t>
            </a:r>
            <a:r>
              <a:rPr lang="pt-BR" sz="1300" dirty="0"/>
              <a:t> – TCE-PE </a:t>
            </a:r>
          </a:p>
          <a:p>
            <a:r>
              <a:rPr lang="pt-BR" sz="1300" dirty="0"/>
              <a:t>Sérgio Leão – TCM-PA </a:t>
            </a:r>
          </a:p>
          <a:p>
            <a:r>
              <a:rPr lang="pt-BR" sz="1300" dirty="0"/>
              <a:t>Simone Barbosa Costa – TCE-BA </a:t>
            </a:r>
          </a:p>
          <a:p>
            <a:r>
              <a:rPr lang="pt-BR" sz="1300" dirty="0"/>
              <a:t>Sônia Abreu da Silva Elias – TCE-PA </a:t>
            </a:r>
          </a:p>
          <a:p>
            <a:r>
              <a:rPr lang="pt-BR" sz="1300" dirty="0"/>
              <a:t>Stalin Melo Lins da Costa – TCE-PB </a:t>
            </a:r>
          </a:p>
          <a:p>
            <a:r>
              <a:rPr lang="pt-BR" sz="1300" dirty="0" err="1"/>
              <a:t>Volmar</a:t>
            </a:r>
            <a:r>
              <a:rPr lang="pt-BR" sz="1300" dirty="0"/>
              <a:t> </a:t>
            </a:r>
            <a:r>
              <a:rPr lang="pt-BR" sz="1300" dirty="0" err="1"/>
              <a:t>Bucco</a:t>
            </a:r>
            <a:r>
              <a:rPr lang="pt-BR" sz="1300" dirty="0"/>
              <a:t> Júnior – TCE-MT</a:t>
            </a:r>
          </a:p>
          <a:p>
            <a:pPr marL="203200" indent="0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726969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4088" y="737682"/>
            <a:ext cx="7272808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OBJETIVO DAS COMISSÕES DE GARANTIA DA QUALIDADE</a:t>
            </a:r>
          </a:p>
          <a:p>
            <a:pPr algn="ctr"/>
            <a:r>
              <a:rPr lang="pt-BR" sz="2000" dirty="0" smtClean="0"/>
              <a:t>Resolução 01/2015 Atricon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4088" y="1844824"/>
            <a:ext cx="7272808" cy="258532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Art. 18. A garantia da qualidade dos resultados da avaliação dos tribunais será realizada por comissão constituída por ato da presidência da Atricon, que designará, também, o seu coordenador.</a:t>
            </a:r>
          </a:p>
          <a:p>
            <a:pPr algn="just"/>
            <a:r>
              <a:rPr lang="pt-BR" sz="1800" dirty="0" smtClean="0"/>
              <a:t> § 1. A comissão de garantia de qualidade será composta obrigatoriamente por membros e técnicos de Tribunais de Contas distintos dos avaliados.</a:t>
            </a:r>
          </a:p>
          <a:p>
            <a:pPr algn="just"/>
            <a:r>
              <a:rPr lang="pt-BR" sz="1800" dirty="0" smtClean="0"/>
              <a:t> § 2. Cabe ao coordenador a constituição de subcomissões para a realização das visitas, bem como a elaboração do respectivo cronograma. </a:t>
            </a:r>
            <a:endParaRPr lang="pt-BR" sz="1800" dirty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4088" y="4725144"/>
            <a:ext cx="73863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/>
              <a:t>Art. 19. A garantia da qualidade será realizada em todos os tribunais de contas avaliados com base em amostra selecionada a partir de matriz de risco que leve em consideração a relevância dos critérios avaliados.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612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836712"/>
            <a:ext cx="7776864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PLANEJAMENTO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412776"/>
            <a:ext cx="7776864" cy="424731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Preparar a visita técnica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Estabelecer contato com o representante do </a:t>
            </a:r>
            <a:r>
              <a:rPr lang="pt-BR" sz="1800" dirty="0" err="1" smtClean="0"/>
              <a:t>tc</a:t>
            </a:r>
            <a:r>
              <a:rPr lang="pt-BR" sz="1800" dirty="0" smtClean="0"/>
              <a:t> que participou da avaliação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Divulgar antecipadamente a amostra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Elaborar cronograma de entrevista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/>
              <a:t>Solicitar à comissão </a:t>
            </a:r>
            <a:r>
              <a:rPr lang="pt-BR" sz="1800" dirty="0" smtClean="0"/>
              <a:t>avaliadora a entrega das </a:t>
            </a:r>
            <a:r>
              <a:rPr lang="pt-BR" sz="1800" dirty="0"/>
              <a:t>planilhas e </a:t>
            </a:r>
            <a:r>
              <a:rPr lang="pt-BR" sz="1800" dirty="0" smtClean="0"/>
              <a:t>do relatório no prazo acordado</a:t>
            </a:r>
            <a:endParaRPr lang="pt-BR" sz="1800" dirty="0"/>
          </a:p>
          <a:p>
            <a:pPr marL="285750" indent="-285750" algn="just">
              <a:buFont typeface="Arial" pitchFamily="34" charset="0"/>
              <a:buChar char="•"/>
            </a:pPr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Reservar salas, computadores com acesso à internet e </a:t>
            </a:r>
            <a:r>
              <a:rPr lang="pt-BR" sz="1800" dirty="0" err="1" smtClean="0"/>
              <a:t>datashow</a:t>
            </a:r>
            <a:endParaRPr lang="pt-BR" sz="1800" dirty="0" smtClean="0"/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Disponibilizar membros e servidores para a realização dos trabalhos</a:t>
            </a:r>
            <a:endParaRPr lang="pt-BR" sz="1800" dirty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249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516688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EXECUÇÃO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2204864"/>
            <a:ext cx="7272808" cy="203132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Solicitar a disponibilização adequada das evidências (internet e pastas)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</a:rPr>
              <a:t>Atentar-se </a:t>
            </a:r>
            <a:r>
              <a:rPr lang="pt-BR" sz="1800" dirty="0">
                <a:solidFill>
                  <a:schemeClr val="tx1"/>
                </a:solidFill>
              </a:rPr>
              <a:t>para o perfil da equipe de avaliadores </a:t>
            </a:r>
            <a:r>
              <a:rPr lang="pt-BR" sz="1800" dirty="0" smtClean="0">
                <a:solidFill>
                  <a:schemeClr val="tx1"/>
                </a:solidFill>
              </a:rPr>
              <a:t>(sensibilidade </a:t>
            </a:r>
            <a:r>
              <a:rPr lang="pt-BR" sz="1800" dirty="0">
                <a:solidFill>
                  <a:schemeClr val="tx1"/>
                </a:solidFill>
              </a:rPr>
              <a:t>por parte da equipe da </a:t>
            </a:r>
            <a:r>
              <a:rPr lang="pt-BR" sz="1800" dirty="0" err="1" smtClean="0">
                <a:solidFill>
                  <a:schemeClr val="tx1"/>
                </a:solidFill>
              </a:rPr>
              <a:t>gq</a:t>
            </a:r>
            <a:r>
              <a:rPr lang="pt-BR" sz="1800" dirty="0" smtClean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para lidar com diferentes </a:t>
            </a:r>
            <a:r>
              <a:rPr lang="pt-BR" sz="1800" dirty="0" smtClean="0">
                <a:solidFill>
                  <a:schemeClr val="tx1"/>
                </a:solidFill>
              </a:rPr>
              <a:t>personalidades)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</a:rPr>
              <a:t>Buscar </a:t>
            </a:r>
            <a:r>
              <a:rPr lang="pt-BR" sz="1800" dirty="0">
                <a:solidFill>
                  <a:schemeClr val="tx1"/>
                </a:solidFill>
              </a:rPr>
              <a:t>estabelecer contato com o responsável pela área </a:t>
            </a:r>
            <a:r>
              <a:rPr lang="pt-BR" sz="1800" dirty="0" smtClean="0">
                <a:solidFill>
                  <a:schemeClr val="tx1"/>
                </a:solidFill>
              </a:rPr>
              <a:t>avaliada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645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1484784"/>
            <a:ext cx="72728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IDENTIFICAÇÃO DE BOAS PRÁTICAS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2132856"/>
            <a:ext cx="7344816" cy="258532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Receptividade / logística do </a:t>
            </a:r>
            <a:r>
              <a:rPr lang="pt-BR" sz="1800" dirty="0" err="1" smtClean="0"/>
              <a:t>tc</a:t>
            </a:r>
            <a:r>
              <a:rPr lang="pt-BR" sz="1800" dirty="0" smtClean="0"/>
              <a:t> 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Equipe composta por membros e técnicos de diferentes estados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Momento de entrega da declaração da garantia da qualidade – compromisso com as ações a serem realizadas / integração das equipes </a:t>
            </a:r>
          </a:p>
          <a:p>
            <a:pPr algn="just"/>
            <a:endParaRPr lang="pt-BR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800" dirty="0" smtClean="0"/>
              <a:t>Registro e publicidade na entrega da declaração</a:t>
            </a:r>
            <a:endParaRPr lang="pt-BR" sz="1800" dirty="0"/>
          </a:p>
        </p:txBody>
      </p:sp>
      <p:pic>
        <p:nvPicPr>
          <p:cNvPr id="1026" name="Picture 2" descr="C:\Users\26640899353\Pictures\MMDTC\barra_MMDTC_QA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6552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8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911</Words>
  <Application>Microsoft Office PowerPoint</Application>
  <PresentationFormat>Apresentação na tela (4:3)</PresentationFormat>
  <Paragraphs>163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Cabin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COMISSÃO DE GARANTIA DE QUALIDADE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GILBERTO DE OLIVEIRA JALES</dc:creator>
  <cp:lastModifiedBy>ANTONIO GILBERTO DE OLIVEIRA JALES</cp:lastModifiedBy>
  <cp:revision>40</cp:revision>
  <dcterms:modified xsi:type="dcterms:W3CDTF">2015-11-25T14:41:49Z</dcterms:modified>
</cp:coreProperties>
</file>