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8"/>
  </p:notesMasterIdLst>
  <p:sldIdLst>
    <p:sldId id="256" r:id="rId2"/>
    <p:sldId id="257" r:id="rId3"/>
    <p:sldId id="261" r:id="rId4"/>
    <p:sldId id="258" r:id="rId5"/>
    <p:sldId id="266" r:id="rId6"/>
    <p:sldId id="265" r:id="rId7"/>
    <p:sldId id="267" r:id="rId8"/>
    <p:sldId id="268" r:id="rId9"/>
    <p:sldId id="269" r:id="rId10"/>
    <p:sldId id="270" r:id="rId11"/>
    <p:sldId id="281" r:id="rId12"/>
    <p:sldId id="274" r:id="rId13"/>
    <p:sldId id="275" r:id="rId14"/>
    <p:sldId id="280" r:id="rId15"/>
    <p:sldId id="278" r:id="rId16"/>
    <p:sldId id="279" r:id="rId17"/>
    <p:sldId id="271" r:id="rId18"/>
    <p:sldId id="273" r:id="rId19"/>
    <p:sldId id="276" r:id="rId20"/>
    <p:sldId id="282" r:id="rId21"/>
    <p:sldId id="284" r:id="rId22"/>
    <p:sldId id="277" r:id="rId23"/>
    <p:sldId id="283" r:id="rId24"/>
    <p:sldId id="285" r:id="rId25"/>
    <p:sldId id="272" r:id="rId26"/>
    <p:sldId id="286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abin" charset="0"/>
      <p:regular r:id="rId33"/>
      <p:bold r:id="rId34"/>
      <p:italic r:id="rId35"/>
      <p:boldItalic r:id="rId36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34083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Shape 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5181600" y="6400800"/>
            <a:ext cx="1448400" cy="27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| </a:t>
            </a:r>
            <a:r>
              <a:rPr lang="en-US" sz="120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DIA MÊS</a:t>
            </a:r>
            <a:r>
              <a:rPr lang="en-US" sz="12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0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2015</a:t>
            </a:r>
            <a:r>
              <a:rPr lang="en-US" sz="1200" b="0" i="0" u="none" strike="noStrike" cap="none" baseline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|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685800" y="6400800"/>
            <a:ext cx="4724400" cy="2762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[Nome do evento]</a:t>
            </a:r>
          </a:p>
        </p:txBody>
      </p:sp>
      <p:pic>
        <p:nvPicPr>
          <p:cNvPr id="18" name="Shape 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125" y="6064625"/>
            <a:ext cx="1837425" cy="61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n-US" sz="1200" b="0" i="0" u="none" strike="noStrike" cap="none" baseline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Documento_do_Microsoft_Word1.doc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35292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abin" charset="0"/>
              </a:rPr>
              <a:t>Portaria </a:t>
            </a:r>
            <a:r>
              <a:rPr lang="pt-BR" sz="2400" b="1" dirty="0">
                <a:latin typeface="Cabin" charset="0"/>
              </a:rPr>
              <a:t>n. 678/2015</a:t>
            </a:r>
            <a:endParaRPr lang="pt-BR" sz="2400" dirty="0">
              <a:latin typeface="Cabin" charset="0"/>
            </a:endParaRPr>
          </a:p>
          <a:p>
            <a:endParaRPr lang="pt-BR" sz="2400" b="1" dirty="0" smtClean="0">
              <a:latin typeface="Cabin" charset="0"/>
            </a:endParaRPr>
          </a:p>
          <a:p>
            <a:r>
              <a:rPr lang="pt-BR" sz="2000" b="1" dirty="0" smtClean="0">
                <a:latin typeface="Cabin" charset="0"/>
              </a:rPr>
              <a:t>Usuários-chave</a:t>
            </a:r>
            <a:r>
              <a:rPr lang="pt-BR" sz="2000" b="1" dirty="0">
                <a:latin typeface="Cabin" charset="0"/>
              </a:rPr>
              <a:t>: </a:t>
            </a:r>
            <a:r>
              <a:rPr lang="pt-BR" sz="2000" dirty="0" smtClean="0">
                <a:latin typeface="Cabin" charset="0"/>
              </a:rPr>
              <a:t>responsáveis </a:t>
            </a:r>
            <a:r>
              <a:rPr lang="pt-BR" sz="2000" dirty="0">
                <a:latin typeface="Cabin" charset="0"/>
              </a:rPr>
              <a:t>pelo atendimento à equipe de verificação e pela apresentação de planos de ação voltados à melhoria do indicador, se for o caso</a:t>
            </a:r>
            <a:r>
              <a:rPr lang="pt-BR" sz="2000" dirty="0" smtClean="0">
                <a:latin typeface="Cabin" charset="0"/>
              </a:rPr>
              <a:t>.</a:t>
            </a:r>
            <a:endParaRPr lang="pt-BR" sz="2000" dirty="0">
              <a:latin typeface="Cabin" charset="0"/>
            </a:endParaRPr>
          </a:p>
          <a:p>
            <a:endParaRPr lang="pt-BR" sz="1800" dirty="0" smtClean="0">
              <a:solidFill>
                <a:schemeClr val="bg2"/>
              </a:solidFill>
              <a:latin typeface="Cabin" charset="0"/>
            </a:endParaRPr>
          </a:p>
          <a:p>
            <a:r>
              <a:rPr lang="pt-BR" sz="1800" dirty="0" smtClean="0">
                <a:solidFill>
                  <a:schemeClr val="bg2"/>
                </a:solidFill>
                <a:latin typeface="Cabin" charset="0"/>
              </a:rPr>
              <a:t>Exemplo:</a:t>
            </a:r>
          </a:p>
          <a:p>
            <a:endParaRPr lang="pt-BR" sz="2000" dirty="0">
              <a:latin typeface="Cabin" charset="0"/>
            </a:endParaRPr>
          </a:p>
          <a:p>
            <a:endParaRPr lang="pt-BR" sz="2400" dirty="0">
              <a:latin typeface="Cabin" charset="0"/>
            </a:endParaRPr>
          </a:p>
          <a:p>
            <a:r>
              <a:rPr lang="pt-BR" sz="2400" dirty="0">
                <a:latin typeface="Cabin" charset="0"/>
              </a:rPr>
              <a:t> </a:t>
            </a:r>
            <a:r>
              <a:rPr lang="pt-BR" sz="2400" dirty="0" smtClean="0">
                <a:latin typeface="Cabin" charset="0"/>
              </a:rPr>
              <a:t>	</a:t>
            </a:r>
            <a:endParaRPr lang="pt-BR" sz="2400" dirty="0"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73974"/>
              </p:ext>
            </p:extLst>
          </p:nvPr>
        </p:nvGraphicFramePr>
        <p:xfrm>
          <a:off x="1473200" y="3479800"/>
          <a:ext cx="6305550" cy="235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o" r:id="rId4" imgW="6511603" imgH="2448118" progId="Word.Document.12">
                  <p:embed/>
                </p:oleObj>
              </mc:Choice>
              <mc:Fallback>
                <p:oleObj name="Documento" r:id="rId4" imgW="6511603" imgH="2448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3200" y="3479800"/>
                        <a:ext cx="6305550" cy="235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61829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latin typeface="Cabin" charset="0"/>
              </a:rPr>
              <a:t>Apoio Institucional </a:t>
            </a:r>
          </a:p>
          <a:p>
            <a:pPr algn="ctr"/>
            <a:r>
              <a:rPr lang="pt-BR" sz="2400" b="1" dirty="0" smtClean="0">
                <a:latin typeface="Cabin" charset="0"/>
              </a:rPr>
              <a:t>Ampla Comunicação Interna</a:t>
            </a:r>
            <a:endParaRPr lang="pt-BR" sz="2400" dirty="0">
              <a:latin typeface="Cabin" charset="0"/>
            </a:endParaRPr>
          </a:p>
          <a:p>
            <a:endParaRPr lang="pt-BR" sz="2400" b="1" dirty="0" smtClean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>
                <a:solidFill>
                  <a:schemeClr val="tx1"/>
                </a:solidFill>
                <a:latin typeface="Cabin" charset="0"/>
              </a:rPr>
              <a:t>O </a:t>
            </a:r>
            <a:r>
              <a:rPr lang="pt-BR" sz="2400" b="1" dirty="0" smtClean="0">
                <a:solidFill>
                  <a:schemeClr val="tx1"/>
                </a:solidFill>
                <a:latin typeface="Cabin" charset="0"/>
              </a:rPr>
              <a:t>Presidente do TCE-RS </a:t>
            </a:r>
            <a:r>
              <a:rPr lang="pt-BR" sz="2400" b="1" dirty="0">
                <a:solidFill>
                  <a:schemeClr val="tx1"/>
                </a:solidFill>
                <a:latin typeface="Cabin" charset="0"/>
              </a:rPr>
              <a:t>fez apresentação </a:t>
            </a:r>
            <a:r>
              <a:rPr lang="pt-BR" sz="2400" dirty="0">
                <a:solidFill>
                  <a:schemeClr val="tx1"/>
                </a:solidFill>
                <a:latin typeface="Cabin" charset="0"/>
              </a:rPr>
              <a:t>para os usuários-chave, instruindo-os sobre a importância do </a:t>
            </a: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MMD – TC e sobre a </a:t>
            </a:r>
            <a:r>
              <a:rPr lang="pt-BR" sz="2400" dirty="0">
                <a:solidFill>
                  <a:schemeClr val="tx1"/>
                </a:solidFill>
                <a:latin typeface="Cabin" charset="0"/>
              </a:rPr>
              <a:t>necessidade de prestarem </a:t>
            </a: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as informações em tempo hábil</a:t>
            </a:r>
          </a:p>
          <a:p>
            <a:endParaRPr lang="pt-BR" sz="2400" dirty="0" smtClean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b="1" dirty="0" smtClean="0">
                <a:latin typeface="Cabin" charset="0"/>
              </a:rPr>
              <a:t>Ampla divulgação interna</a:t>
            </a:r>
            <a:r>
              <a:rPr lang="pt-BR" sz="2400" dirty="0" smtClean="0">
                <a:latin typeface="Cabin" charset="0"/>
              </a:rPr>
              <a:t>: banners, publicação semanal no Boletim de Comunicação Interna, sinalização visual (circuito interno de TV)</a:t>
            </a:r>
            <a:endParaRPr lang="pt-BR" sz="2400" dirty="0">
              <a:latin typeface="Cabin" charset="0"/>
            </a:endParaRPr>
          </a:p>
          <a:p>
            <a:r>
              <a:rPr lang="pt-BR" sz="2400" dirty="0">
                <a:latin typeface="Cabin" charset="0"/>
              </a:rPr>
              <a:t> </a:t>
            </a:r>
          </a:p>
          <a:p>
            <a:endParaRPr lang="pt-BR" sz="2400" dirty="0"/>
          </a:p>
          <a:p>
            <a:r>
              <a:rPr lang="pt-BR" sz="2400" dirty="0"/>
              <a:t> </a:t>
            </a:r>
            <a:endParaRPr lang="pt-BR" sz="2400" dirty="0"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6596678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abin" charset="0"/>
              </a:rPr>
              <a:t>Apoio </a:t>
            </a:r>
            <a:r>
              <a:rPr lang="pt-BR" sz="2400" b="1" dirty="0" smtClean="0">
                <a:latin typeface="Cabin" charset="0"/>
              </a:rPr>
              <a:t>Institucional </a:t>
            </a:r>
          </a:p>
          <a:p>
            <a:r>
              <a:rPr lang="pt-BR" sz="2400" b="1" dirty="0" smtClean="0">
                <a:solidFill>
                  <a:schemeClr val="bg2"/>
                </a:solidFill>
                <a:latin typeface="Cabin" charset="0"/>
              </a:rPr>
              <a:t>(Intranet)</a:t>
            </a:r>
            <a:endParaRPr lang="pt-BR" sz="2400" b="1" dirty="0" smtClean="0">
              <a:solidFill>
                <a:schemeClr val="bg2"/>
              </a:solidFill>
              <a:latin typeface="Cabin" charset="0"/>
            </a:endParaRPr>
          </a:p>
          <a:p>
            <a:pPr algn="just">
              <a:spcBef>
                <a:spcPts val="1200"/>
              </a:spcBef>
            </a:pPr>
            <a:r>
              <a:rPr lang="pt-BR" sz="2200" dirty="0"/>
              <a:t>Na tarde desta quarta-feira (</a:t>
            </a:r>
            <a:r>
              <a:rPr lang="pt-BR" sz="2200" dirty="0" smtClean="0"/>
              <a:t>28/03), os usuários-chave, </a:t>
            </a:r>
            <a:r>
              <a:rPr lang="pt-BR" sz="2200" dirty="0"/>
              <a:t>supervisores e coordenadores da DCF participaram de uma </a:t>
            </a:r>
            <a:r>
              <a:rPr lang="pt-BR" sz="2200" b="1" dirty="0"/>
              <a:t>reunião conduzida pelo presidente do Tribunal, Cezar Miola, </a:t>
            </a:r>
            <a:r>
              <a:rPr lang="pt-BR" sz="2200" dirty="0"/>
              <a:t>para falar sobre a aplicação do Marco de Medição do Desempenho dos </a:t>
            </a:r>
            <a:r>
              <a:rPr lang="pt-BR" sz="2200" dirty="0" err="1"/>
              <a:t>TC’s</a:t>
            </a:r>
            <a:r>
              <a:rPr lang="pt-BR" sz="2200" dirty="0"/>
              <a:t> (MMD-TC). </a:t>
            </a:r>
            <a:r>
              <a:rPr lang="pt-BR" sz="2200" dirty="0" smtClean="0"/>
              <a:t> (...)</a:t>
            </a:r>
            <a:r>
              <a:rPr lang="pt-BR" sz="2200" dirty="0"/>
              <a:t> </a:t>
            </a:r>
          </a:p>
          <a:p>
            <a:pPr algn="just">
              <a:spcBef>
                <a:spcPts val="1200"/>
              </a:spcBef>
            </a:pPr>
            <a:r>
              <a:rPr lang="pt-BR" sz="2200" dirty="0" smtClean="0"/>
              <a:t>Durante </a:t>
            </a:r>
            <a:r>
              <a:rPr lang="pt-BR" sz="2200" dirty="0"/>
              <a:t>o encontro, o presidente ressaltou a importância do MMD-TC, que tem como objetivo fortalecer o sistema nacional de controle externo e contribuir para melhorias na atuação dos Tribunais. </a:t>
            </a:r>
            <a:r>
              <a:rPr lang="pt-BR" sz="2200" dirty="0" smtClean="0"/>
              <a:t>“</a:t>
            </a:r>
          </a:p>
          <a:p>
            <a:pPr algn="just">
              <a:spcBef>
                <a:spcPts val="1200"/>
              </a:spcBef>
            </a:pPr>
            <a:r>
              <a:rPr lang="pt-BR" sz="2200" dirty="0" smtClean="0"/>
              <a:t> </a:t>
            </a:r>
            <a:r>
              <a:rPr lang="pt-BR" sz="2200" i="1" dirty="0" smtClean="0"/>
              <a:t>“Quero </a:t>
            </a:r>
            <a:r>
              <a:rPr lang="pt-BR" sz="2200" i="1" dirty="0"/>
              <a:t>reforçar a importância da dedicação de vocês. Para que o resultado desse trabalho seja muito efetivo, meu convite, portanto, é pa</a:t>
            </a:r>
            <a:r>
              <a:rPr lang="pt-BR" sz="2200" dirty="0"/>
              <a:t>ra </a:t>
            </a:r>
            <a:r>
              <a:rPr lang="pt-BR" sz="2200" i="1" dirty="0"/>
              <a:t>que nós mantenhamos o foco nesse projeto</a:t>
            </a:r>
            <a:r>
              <a:rPr lang="pt-BR" sz="2200" dirty="0"/>
              <a:t>”, destacou. </a:t>
            </a:r>
          </a:p>
          <a:p>
            <a:pPr>
              <a:spcBef>
                <a:spcPts val="1200"/>
              </a:spcBef>
            </a:pPr>
            <a:r>
              <a:rPr lang="pt-BR" sz="2200" dirty="0"/>
              <a:t> </a:t>
            </a:r>
            <a:endParaRPr lang="pt-BR" sz="2200" dirty="0"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0041743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latin typeface="Cabin" charset="0"/>
              </a:rPr>
              <a:t>Apoio Institucional </a:t>
            </a:r>
          </a:p>
          <a:p>
            <a:pPr algn="ctr"/>
            <a:r>
              <a:rPr lang="pt-BR" sz="2400" b="1" dirty="0" smtClean="0">
                <a:latin typeface="Cabin" charset="0"/>
              </a:rPr>
              <a:t>Ampla Comunicação Interna</a:t>
            </a:r>
            <a:endParaRPr lang="pt-BR" sz="2400" dirty="0">
              <a:latin typeface="Cabin" charset="0"/>
            </a:endParaRPr>
          </a:p>
          <a:p>
            <a:r>
              <a:rPr lang="pt-BR" sz="2400" dirty="0"/>
              <a:t> </a:t>
            </a:r>
            <a:r>
              <a:rPr lang="pt-BR" sz="2400" dirty="0">
                <a:latin typeface="Cabin" charset="0"/>
              </a:rPr>
              <a:t> </a:t>
            </a:r>
            <a:r>
              <a:rPr lang="pt-BR" sz="2400" b="1" u="sng" dirty="0" smtClean="0">
                <a:solidFill>
                  <a:schemeClr val="bg2"/>
                </a:solidFill>
                <a:latin typeface="Cabin" charset="0"/>
              </a:rPr>
              <a:t>Destaque</a:t>
            </a:r>
            <a:endParaRPr lang="pt-BR" sz="2400" dirty="0">
              <a:latin typeface="Cabin" charset="0"/>
            </a:endParaRPr>
          </a:p>
          <a:p>
            <a:endParaRPr lang="pt-BR" sz="2400" dirty="0"/>
          </a:p>
          <a:p>
            <a:pPr algn="just"/>
            <a:r>
              <a:rPr lang="pt-BR" sz="2400" dirty="0"/>
              <a:t> </a:t>
            </a:r>
            <a:r>
              <a:rPr lang="pt-BR" sz="2400" dirty="0" smtClean="0"/>
              <a:t>	A reunião inaugural com a presença dos indicados na  Portaria, além dos servidores que ocupam cargos de chefia (Diretores, Supervisores e Coordenadores) foi bastante eficaz pois </a:t>
            </a:r>
            <a:r>
              <a:rPr lang="pt-BR" sz="2400" dirty="0"/>
              <a:t>os membros de equipe </a:t>
            </a:r>
            <a:r>
              <a:rPr lang="pt-BR" sz="2400" dirty="0" smtClean="0"/>
              <a:t>de verificação encontraram </a:t>
            </a:r>
            <a:r>
              <a:rPr lang="pt-BR" sz="2400" dirty="0"/>
              <a:t>apoio </a:t>
            </a:r>
            <a:r>
              <a:rPr lang="pt-BR" sz="2400" dirty="0" smtClean="0"/>
              <a:t>nos </a:t>
            </a:r>
            <a:r>
              <a:rPr lang="pt-BR" sz="2400" dirty="0"/>
              <a:t>usuários-chave. </a:t>
            </a:r>
          </a:p>
          <a:p>
            <a:pPr algn="just"/>
            <a:r>
              <a:rPr lang="pt-BR" sz="2400" dirty="0"/>
              <a:t> </a:t>
            </a:r>
            <a:endParaRPr lang="pt-BR" sz="2400" dirty="0"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5917248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46108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bin" charset="0"/>
              </a:rPr>
              <a:t>.</a:t>
            </a:r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87015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COMUNICAÇÃO INTERNA</a:t>
            </a:r>
            <a:endParaRPr lang="pt-BR" sz="2400" b="1" dirty="0">
              <a:solidFill>
                <a:schemeClr val="bg2"/>
              </a:solidFill>
              <a:latin typeface="Cabin"/>
              <a:ea typeface="Cabin"/>
              <a:cs typeface="Cabin"/>
            </a:endParaRPr>
          </a:p>
        </p:txBody>
      </p:sp>
      <p:pic>
        <p:nvPicPr>
          <p:cNvPr id="2050" name="Picture 2" descr="F:\Imagem_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2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6033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46108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bin" charset="0"/>
              </a:rPr>
              <a:t>.</a:t>
            </a:r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33265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COMUNICAÇÃO INTERNA</a:t>
            </a:r>
            <a:endParaRPr lang="pt-BR" sz="2400" b="1" dirty="0">
              <a:solidFill>
                <a:schemeClr val="bg2"/>
              </a:solidFill>
              <a:latin typeface="Cabin"/>
              <a:ea typeface="Cabin"/>
              <a:cs typeface="Cabin"/>
            </a:endParaRPr>
          </a:p>
        </p:txBody>
      </p:sp>
      <p:pic>
        <p:nvPicPr>
          <p:cNvPr id="6" name="Imagem 5"/>
          <p:cNvPicPr/>
          <p:nvPr/>
        </p:nvPicPr>
        <p:blipFill rotWithShape="1">
          <a:blip r:embed="rId3"/>
          <a:srcRect l="26839" t="14214" r="28193" b="37766"/>
          <a:stretch/>
        </p:blipFill>
        <p:spPr bwMode="auto">
          <a:xfrm>
            <a:off x="712168" y="1628800"/>
            <a:ext cx="8252320" cy="43204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eta para a direita 4"/>
          <p:cNvSpPr/>
          <p:nvPr/>
        </p:nvSpPr>
        <p:spPr>
          <a:xfrm>
            <a:off x="179512" y="4581128"/>
            <a:ext cx="633264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92521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46108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smtClean="0">
                <a:latin typeface="Cabin" charset="0"/>
              </a:rPr>
              <a:t>.</a:t>
            </a:r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87015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COMUNICAÇÃO INTERNA</a:t>
            </a:r>
            <a:endParaRPr lang="pt-BR" sz="2400" b="1" dirty="0">
              <a:solidFill>
                <a:schemeClr val="bg2"/>
              </a:solidFill>
              <a:latin typeface="Cabin"/>
              <a:ea typeface="Cabin"/>
              <a:cs typeface="Cabin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294928" y="4221088"/>
            <a:ext cx="633264" cy="484632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 rotWithShape="1">
          <a:blip r:embed="rId3"/>
          <a:srcRect l="26047" t="12436" r="28023" b="43387"/>
          <a:stretch/>
        </p:blipFill>
        <p:spPr bwMode="auto">
          <a:xfrm>
            <a:off x="869128" y="764704"/>
            <a:ext cx="7575648" cy="4968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73990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052736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abin" charset="0"/>
              </a:rPr>
              <a:t>Equipe </a:t>
            </a:r>
            <a:r>
              <a:rPr lang="pt-BR" sz="2400" b="1" dirty="0">
                <a:latin typeface="Cabin" charset="0"/>
              </a:rPr>
              <a:t>de </a:t>
            </a:r>
            <a:r>
              <a:rPr lang="pt-BR" sz="2400" b="1" dirty="0" smtClean="0">
                <a:latin typeface="Cabin" charset="0"/>
              </a:rPr>
              <a:t>Verificação</a:t>
            </a:r>
            <a:endParaRPr lang="pt-BR" sz="2400" dirty="0" smtClean="0">
              <a:latin typeface="Cabin" charset="0"/>
            </a:endParaRPr>
          </a:p>
          <a:p>
            <a:pPr algn="just">
              <a:spcBef>
                <a:spcPts val="1200"/>
              </a:spcBef>
            </a:pPr>
            <a:r>
              <a:rPr lang="pt-BR" sz="2200" dirty="0" smtClean="0">
                <a:latin typeface="Cabin" charset="0"/>
              </a:rPr>
              <a:t>Entre </a:t>
            </a:r>
            <a:r>
              <a:rPr lang="pt-BR" sz="2200" dirty="0">
                <a:latin typeface="Cabin" charset="0"/>
              </a:rPr>
              <a:t>os </a:t>
            </a:r>
            <a:r>
              <a:rPr lang="pt-BR" sz="2200" dirty="0" smtClean="0">
                <a:latin typeface="Cabin" charset="0"/>
              </a:rPr>
              <a:t>servidores com </a:t>
            </a:r>
            <a:r>
              <a:rPr lang="pt-BR" sz="2200" dirty="0">
                <a:latin typeface="Cabin" charset="0"/>
              </a:rPr>
              <a:t>dedicação parcial, alguns puderam desenvolver os trabalhos satisfatoriamente, enquanto outros foram </a:t>
            </a:r>
            <a:r>
              <a:rPr lang="pt-BR" sz="2200" dirty="0" smtClean="0">
                <a:latin typeface="Cabin" charset="0"/>
              </a:rPr>
              <a:t>direcionados </a:t>
            </a:r>
            <a:r>
              <a:rPr lang="pt-BR" sz="2200" dirty="0">
                <a:latin typeface="Cabin" charset="0"/>
              </a:rPr>
              <a:t>para </a:t>
            </a:r>
            <a:r>
              <a:rPr lang="pt-BR" sz="2200" dirty="0" smtClean="0">
                <a:latin typeface="Cabin" charset="0"/>
              </a:rPr>
              <a:t>outras </a:t>
            </a:r>
            <a:r>
              <a:rPr lang="pt-BR" sz="2200" dirty="0">
                <a:latin typeface="Cabin" charset="0"/>
              </a:rPr>
              <a:t>tarefas e não puderam colaborar tanto quanto o esperado</a:t>
            </a:r>
            <a:r>
              <a:rPr lang="pt-BR" sz="2200" dirty="0" smtClean="0">
                <a:latin typeface="Cabin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pt-BR" sz="2200" dirty="0" smtClean="0">
                <a:latin typeface="Cabin" charset="0"/>
              </a:rPr>
              <a:t> </a:t>
            </a:r>
            <a:r>
              <a:rPr lang="pt-BR" sz="2200" b="1" u="sng" dirty="0" smtClean="0">
                <a:solidFill>
                  <a:schemeClr val="bg2"/>
                </a:solidFill>
                <a:latin typeface="Cabin" charset="0"/>
              </a:rPr>
              <a:t>Sugestões</a:t>
            </a:r>
            <a:r>
              <a:rPr lang="pt-BR" sz="2200" dirty="0" smtClean="0">
                <a:latin typeface="Cabin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Cabin" charset="0"/>
              </a:rPr>
              <a:t>Priorizar </a:t>
            </a:r>
            <a:r>
              <a:rPr lang="pt-BR" sz="2200" dirty="0">
                <a:latin typeface="Cabin" charset="0"/>
              </a:rPr>
              <a:t>a designação de pessoas com dedicação </a:t>
            </a:r>
            <a:r>
              <a:rPr lang="pt-BR" sz="2200" dirty="0" smtClean="0">
                <a:latin typeface="Cabin" charset="0"/>
              </a:rPr>
              <a:t>integral ou que não recebam tarefas adicionais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>
                <a:latin typeface="Cabin" charset="0"/>
              </a:rPr>
              <a:t>Definir claramente as responsabilidades de cada </a:t>
            </a:r>
            <a:r>
              <a:rPr lang="pt-BR" sz="2200" dirty="0" smtClean="0">
                <a:latin typeface="Cabin" charset="0"/>
              </a:rPr>
              <a:t>um</a:t>
            </a:r>
            <a:endParaRPr lang="pt-BR" sz="2200" dirty="0">
              <a:latin typeface="Cabin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200" dirty="0" smtClean="0">
                <a:latin typeface="Cabin" charset="0"/>
              </a:rPr>
              <a:t>Equipe multidisciplinar, experiências distintas no TC </a:t>
            </a:r>
            <a:r>
              <a:rPr lang="pt-BR" sz="2200" dirty="0" smtClean="0">
                <a:latin typeface="Cabin" charset="0"/>
              </a:rPr>
              <a:t>(tanto de tempo de serviço como de </a:t>
            </a:r>
            <a:r>
              <a:rPr lang="pt-BR" sz="2200" dirty="0" smtClean="0">
                <a:latin typeface="Cabin" charset="0"/>
              </a:rPr>
              <a:t>atividades)</a:t>
            </a:r>
          </a:p>
          <a:p>
            <a:r>
              <a:rPr lang="pt-BR" sz="2200" dirty="0" smtClean="0"/>
              <a:t>	</a:t>
            </a:r>
            <a:r>
              <a:rPr lang="pt-BR" sz="1800" dirty="0" smtClean="0"/>
              <a:t>Diego </a:t>
            </a:r>
            <a:r>
              <a:rPr lang="pt-BR" sz="1800" dirty="0"/>
              <a:t>Losada Vieitez – </a:t>
            </a:r>
            <a:r>
              <a:rPr lang="pt-BR" sz="1800" dirty="0" smtClean="0"/>
              <a:t>APE Bel Ciências Jurídicas</a:t>
            </a:r>
            <a:endParaRPr lang="pt-BR" sz="1800" dirty="0"/>
          </a:p>
          <a:p>
            <a:r>
              <a:rPr lang="pt-BR" sz="1800" dirty="0" smtClean="0"/>
              <a:t>	Júlia </a:t>
            </a:r>
            <a:r>
              <a:rPr lang="pt-BR" sz="1800" dirty="0"/>
              <a:t>Cordova Klein – </a:t>
            </a:r>
            <a:r>
              <a:rPr lang="pt-BR" sz="1800" dirty="0" smtClean="0"/>
              <a:t>APE Bel. Economia</a:t>
            </a:r>
            <a:endParaRPr lang="pt-BR" sz="1800" dirty="0"/>
          </a:p>
          <a:p>
            <a:r>
              <a:rPr lang="pt-BR" sz="1800" dirty="0" smtClean="0"/>
              <a:t>	Liege </a:t>
            </a:r>
            <a:r>
              <a:rPr lang="pt-BR" sz="1800" dirty="0"/>
              <a:t>Pereira Arruda  – </a:t>
            </a:r>
            <a:r>
              <a:rPr lang="pt-BR" sz="1800" dirty="0" smtClean="0"/>
              <a:t>APE Bel. Ciências Contábeis</a:t>
            </a:r>
            <a:endParaRPr lang="pt-BR" sz="1800" dirty="0"/>
          </a:p>
          <a:p>
            <a:r>
              <a:rPr lang="pt-BR" sz="1800" dirty="0"/>
              <a:t> </a:t>
            </a:r>
          </a:p>
          <a:p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APRENDIZADO NO PROCESSO DE APLICAÇÃO DO MMD-TC</a:t>
            </a:r>
          </a:p>
        </p:txBody>
      </p:sp>
    </p:spTree>
    <p:extLst>
      <p:ext uri="{BB962C8B-B14F-4D97-AF65-F5344CB8AC3E}">
        <p14:creationId xmlns:p14="http://schemas.microsoft.com/office/powerpoint/2010/main" val="617305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4610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Cabin" charset="0"/>
              </a:rPr>
              <a:t>Execução </a:t>
            </a:r>
            <a:r>
              <a:rPr lang="pt-BR" sz="2400" b="1" dirty="0">
                <a:latin typeface="Cabin" charset="0"/>
              </a:rPr>
              <a:t>dos trabalhos pela equipe de verificação</a:t>
            </a:r>
          </a:p>
          <a:p>
            <a:r>
              <a:rPr lang="pt-BR" sz="2000" dirty="0"/>
              <a:t> </a:t>
            </a:r>
          </a:p>
          <a:p>
            <a:r>
              <a:rPr lang="pt-BR" sz="2000" dirty="0"/>
              <a:t>Os ciclos de entrevistas, coleta de dados, redação do relatório e da planilha para cada dimensão foram realizados num período de quatro meses, conforme abaixo</a:t>
            </a:r>
            <a:r>
              <a:rPr lang="pt-BR" sz="2000" dirty="0" smtClean="0"/>
              <a:t>: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  <a:p>
            <a:r>
              <a:rPr lang="pt-BR" sz="2000" dirty="0"/>
              <a:t> </a:t>
            </a:r>
          </a:p>
          <a:p>
            <a:pPr algn="just"/>
            <a:r>
              <a:rPr lang="pt-BR" sz="2000" dirty="0" smtClean="0">
                <a:latin typeface="Cabin" charset="0"/>
              </a:rPr>
              <a:t>.</a:t>
            </a:r>
            <a:r>
              <a:rPr lang="pt-BR" sz="2400" dirty="0"/>
              <a:t> </a:t>
            </a:r>
          </a:p>
          <a:p>
            <a:r>
              <a:rPr lang="pt-BR" sz="2400" dirty="0"/>
              <a:t> </a:t>
            </a:r>
          </a:p>
          <a:p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APRENDIZADO NO PROCESSO DE APLICAÇÃO DO MMD-TC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83613"/>
              </p:ext>
            </p:extLst>
          </p:nvPr>
        </p:nvGraphicFramePr>
        <p:xfrm>
          <a:off x="1331640" y="2956400"/>
          <a:ext cx="6408711" cy="2632841"/>
        </p:xfrm>
        <a:graphic>
          <a:graphicData uri="http://schemas.openxmlformats.org/drawingml/2006/table">
            <a:tbl>
              <a:tblPr firstRow="1" firstCol="1" bandRow="1"/>
              <a:tblGrid>
                <a:gridCol w="754652"/>
                <a:gridCol w="837692"/>
                <a:gridCol w="2258127"/>
                <a:gridCol w="1323554"/>
                <a:gridCol w="1234686"/>
              </a:tblGrid>
              <a:tr h="9734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Entrevistas 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iniciais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Outras entrevistas e coletas de documentos, e redação de análise por dimensão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Redação de partes introdutórias e conclusivas 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Revisões pela</a:t>
                      </a:r>
                      <a:b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garantia interna de qualidade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Abril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Maio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Junho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Julho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Agosto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765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Setembro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pt-BR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4093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46108"/>
            <a:ext cx="835292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atin typeface="Cabin" charset="0"/>
              </a:rPr>
              <a:t>Execução </a:t>
            </a:r>
            <a:r>
              <a:rPr lang="pt-BR" sz="2200" b="1" dirty="0">
                <a:latin typeface="Cabin" charset="0"/>
              </a:rPr>
              <a:t>dos trabalhos pela equipe de </a:t>
            </a:r>
            <a:r>
              <a:rPr lang="pt-BR" sz="2200" b="1" dirty="0" smtClean="0">
                <a:latin typeface="Cabin" charset="0"/>
              </a:rPr>
              <a:t>verificação – Pontos Fortes</a:t>
            </a:r>
            <a:endParaRPr lang="pt-BR" sz="2200" b="1" dirty="0">
              <a:latin typeface="Cabin" charset="0"/>
            </a:endParaRPr>
          </a:p>
          <a:p>
            <a:r>
              <a:rPr lang="pt-BR" sz="2000" dirty="0">
                <a:latin typeface="Cabin" charset="0"/>
              </a:rPr>
              <a:t> </a:t>
            </a:r>
          </a:p>
          <a:p>
            <a:pPr>
              <a:spcBef>
                <a:spcPts val="600"/>
              </a:spcBef>
            </a:pPr>
            <a:r>
              <a:rPr lang="pt-BR" sz="2200" dirty="0">
                <a:latin typeface="Cabin" charset="0"/>
              </a:rPr>
              <a:t>No início de cada ciclo, a </a:t>
            </a:r>
            <a:r>
              <a:rPr lang="pt-BR" sz="2200" dirty="0" smtClean="0">
                <a:latin typeface="Cabin" charset="0"/>
              </a:rPr>
              <a:t>equipe de verificação entrava </a:t>
            </a:r>
            <a:r>
              <a:rPr lang="pt-BR" sz="2200" dirty="0">
                <a:latin typeface="Cabin" charset="0"/>
              </a:rPr>
              <a:t>em contato com o usuário-chave para agendar a primeira </a:t>
            </a:r>
            <a:r>
              <a:rPr lang="pt-BR" sz="2200" dirty="0" smtClean="0">
                <a:latin typeface="Cabin" charset="0"/>
              </a:rPr>
              <a:t>entrevista e, </a:t>
            </a:r>
            <a:r>
              <a:rPr lang="pt-BR" sz="2200" dirty="0">
                <a:latin typeface="Cabin" charset="0"/>
              </a:rPr>
              <a:t>neste </a:t>
            </a:r>
            <a:r>
              <a:rPr lang="pt-BR" sz="2200" dirty="0" smtClean="0">
                <a:latin typeface="Cabin" charset="0"/>
              </a:rPr>
              <a:t>momento, </a:t>
            </a:r>
            <a:r>
              <a:rPr lang="pt-BR" sz="2200" dirty="0">
                <a:latin typeface="Cabin" charset="0"/>
              </a:rPr>
              <a:t>já </a:t>
            </a:r>
            <a:r>
              <a:rPr lang="pt-BR" sz="2200" dirty="0" smtClean="0">
                <a:latin typeface="Cabin" charset="0"/>
              </a:rPr>
              <a:t>disponibilizava as </a:t>
            </a:r>
            <a:r>
              <a:rPr lang="pt-BR" sz="2200" dirty="0">
                <a:latin typeface="Cabin" charset="0"/>
              </a:rPr>
              <a:t>questões que seriam abordadas. </a:t>
            </a:r>
            <a:endParaRPr lang="pt-BR" sz="2200" dirty="0" smtClean="0">
              <a:latin typeface="Cabin" charset="0"/>
            </a:endParaRPr>
          </a:p>
          <a:p>
            <a:pPr marL="342900" lvl="3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Ação permite que </a:t>
            </a:r>
            <a:r>
              <a:rPr lang="pt-BR" sz="2200" dirty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o </a:t>
            </a: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usuário-chave receba a equipe de verificação preparado </a:t>
            </a:r>
            <a:r>
              <a:rPr lang="pt-BR" sz="2200" dirty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para responder </a:t>
            </a: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as questões, bem como selecione antecipadamente as </a:t>
            </a:r>
            <a:r>
              <a:rPr lang="pt-BR" sz="2200" dirty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evidências</a:t>
            </a: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pt-BR" sz="2200" dirty="0">
                <a:latin typeface="Cabin" charset="0"/>
              </a:rPr>
              <a:t> </a:t>
            </a:r>
            <a:r>
              <a:rPr lang="pt-BR" sz="2200" dirty="0" smtClean="0">
                <a:latin typeface="Cabin" charset="0"/>
              </a:rPr>
              <a:t>Alguns </a:t>
            </a:r>
            <a:r>
              <a:rPr lang="pt-BR" sz="2200" dirty="0">
                <a:latin typeface="Cabin" charset="0"/>
              </a:rPr>
              <a:t>usuários-chave eram bastante abertos a </a:t>
            </a:r>
            <a:r>
              <a:rPr lang="pt-BR" sz="2200" dirty="0" smtClean="0">
                <a:latin typeface="Cabin" charset="0"/>
              </a:rPr>
              <a:t>críticas;  </a:t>
            </a:r>
            <a:r>
              <a:rPr lang="pt-BR" sz="2200" dirty="0">
                <a:latin typeface="Cabin" charset="0"/>
              </a:rPr>
              <a:t>outros eram mais preocupados </a:t>
            </a:r>
            <a:r>
              <a:rPr lang="pt-BR" sz="2200" dirty="0" smtClean="0">
                <a:latin typeface="Cabin" charset="0"/>
              </a:rPr>
              <a:t>com que </a:t>
            </a:r>
            <a:r>
              <a:rPr lang="pt-BR" sz="2200" dirty="0">
                <a:latin typeface="Cabin" charset="0"/>
              </a:rPr>
              <a:t>a pontuação fosse boa. </a:t>
            </a:r>
            <a:endParaRPr lang="pt-BR" sz="2200" dirty="0" smtClean="0">
              <a:latin typeface="Cabin" charset="0"/>
            </a:endParaRPr>
          </a:p>
          <a:p>
            <a:pPr marL="342900" lvl="3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pt-BR" sz="2200" dirty="0" smtClean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A </a:t>
            </a:r>
            <a:r>
              <a:rPr lang="pt-BR" sz="2200" dirty="0">
                <a:solidFill>
                  <a:schemeClr val="bg2">
                    <a:lumMod val="75000"/>
                  </a:schemeClr>
                </a:solidFill>
                <a:latin typeface="Cabin" charset="0"/>
              </a:rPr>
              <a:t>equipe de verificação teve autonomia e obrigação de revisar todos os posicionamentos dos usuários-chave, para garantir que as respostas fossem adequadas.</a:t>
            </a:r>
          </a:p>
          <a:p>
            <a:r>
              <a:rPr lang="pt-BR" sz="2200" dirty="0"/>
              <a:t> 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APRENDIZADO NO PROCESSO DE APLICAÇÃO DO MMD-TC</a:t>
            </a:r>
          </a:p>
        </p:txBody>
      </p:sp>
    </p:spTree>
    <p:extLst>
      <p:ext uri="{BB962C8B-B14F-4D97-AF65-F5344CB8AC3E}">
        <p14:creationId xmlns:p14="http://schemas.microsoft.com/office/powerpoint/2010/main" val="80152760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253450" y="1969200"/>
            <a:ext cx="7399199" cy="103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b="1" dirty="0" smtClean="0">
                <a:solidFill>
                  <a:schemeClr val="tx1"/>
                </a:solidFill>
                <a:latin typeface="Cabin"/>
                <a:sym typeface="Cabin"/>
              </a:rPr>
              <a:t>A</a:t>
            </a:r>
            <a:r>
              <a:rPr lang="pt-BR" sz="2800" b="1" dirty="0" smtClean="0">
                <a:solidFill>
                  <a:schemeClr val="tx1"/>
                </a:solidFill>
              </a:rPr>
              <a:t>PRENDIZADO NO PROCESSO DE APLICAÇÃO DO MMD-TC</a:t>
            </a:r>
            <a:endParaRPr lang="en-US" sz="2400" b="1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971600" y="3479987"/>
            <a:ext cx="7272808" cy="892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Cristina Assmann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Auditora</a:t>
            </a:r>
            <a:r>
              <a:rPr lang="en-US" sz="1800" b="1" dirty="0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1800" b="1" dirty="0" err="1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Pública</a:t>
            </a:r>
            <a:r>
              <a:rPr lang="en-US" sz="1800" b="1" dirty="0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Externa, </a:t>
            </a:r>
            <a:r>
              <a:rPr lang="en-US" sz="1800" b="1" dirty="0" err="1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Assessora</a:t>
            </a:r>
            <a:r>
              <a:rPr lang="en-US" sz="1800" b="1" dirty="0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do </a:t>
            </a:r>
            <a:r>
              <a:rPr lang="en-US" sz="1800" b="1" dirty="0" err="1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Gabinete</a:t>
            </a:r>
            <a:r>
              <a:rPr lang="en-US" sz="1800" b="1" dirty="0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 da </a:t>
            </a:r>
            <a:r>
              <a:rPr lang="en-US" sz="1800" b="1" dirty="0" err="1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Presidência</a:t>
            </a:r>
            <a:endParaRPr lang="en-US" sz="1800" b="1" dirty="0" smtClean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algn="ctr">
              <a:lnSpc>
                <a:spcPct val="115000"/>
              </a:lnSpc>
              <a:buSzPct val="25000"/>
            </a:pPr>
            <a:r>
              <a:rPr lang="en-US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Coordenadora</a:t>
            </a:r>
            <a:r>
              <a:rPr lang="en-US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da </a:t>
            </a:r>
            <a:r>
              <a:rPr lang="en-US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Comissão</a:t>
            </a:r>
            <a:r>
              <a:rPr lang="en-US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de </a:t>
            </a:r>
            <a:r>
              <a:rPr lang="en-US" sz="1800" b="1" dirty="0" err="1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Aplicação</a:t>
            </a:r>
            <a:r>
              <a:rPr lang="en-US" sz="1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 do MMD-TC  no TCE-RS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en-US" sz="1200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975" y="5284725"/>
            <a:ext cx="3801749" cy="12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46108"/>
            <a:ext cx="835292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>
                <a:latin typeface="Cabin" charset="0"/>
              </a:rPr>
              <a:t>Execução </a:t>
            </a:r>
            <a:r>
              <a:rPr lang="pt-BR" sz="2200" b="1" dirty="0">
                <a:latin typeface="Cabin" charset="0"/>
              </a:rPr>
              <a:t>dos trabalhos pela equipe de </a:t>
            </a:r>
            <a:r>
              <a:rPr lang="pt-BR" sz="2200" b="1" dirty="0" smtClean="0">
                <a:latin typeface="Cabin" charset="0"/>
              </a:rPr>
              <a:t>verificação – Pontos Fracos</a:t>
            </a:r>
            <a:endParaRPr lang="pt-BR" sz="2200" b="1" dirty="0">
              <a:latin typeface="Cabin" charset="0"/>
            </a:endParaRPr>
          </a:p>
          <a:p>
            <a:pPr marL="342900" indent="-342900">
              <a:spcBef>
                <a:spcPts val="1800"/>
              </a:spcBef>
              <a:buFont typeface="Wingdings" pitchFamily="2" charset="2"/>
              <a:buChar char="§"/>
            </a:pPr>
            <a:r>
              <a:rPr lang="pt-BR" sz="2000" dirty="0"/>
              <a:t> </a:t>
            </a:r>
            <a:r>
              <a:rPr lang="pt-BR" sz="2200" dirty="0"/>
              <a:t> </a:t>
            </a:r>
            <a:r>
              <a:rPr lang="pt-BR" sz="2200" dirty="0" smtClean="0">
                <a:latin typeface="Cabin" charset="0"/>
              </a:rPr>
              <a:t>Em alguns casos, as </a:t>
            </a:r>
            <a:r>
              <a:rPr lang="pt-BR" sz="2200" dirty="0">
                <a:latin typeface="Cabin" charset="0"/>
              </a:rPr>
              <a:t>solicitações de documentos não foram entregues pelos usuários-chave tempestivamente. </a:t>
            </a:r>
            <a:endParaRPr lang="pt-BR" sz="2200" dirty="0" smtClean="0">
              <a:latin typeface="Cabin" charset="0"/>
            </a:endParaRPr>
          </a:p>
          <a:p>
            <a:pPr>
              <a:spcBef>
                <a:spcPts val="1200"/>
              </a:spcBef>
            </a:pP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	</a:t>
            </a:r>
            <a:r>
              <a:rPr lang="pt-BR" sz="2200" u="sng" dirty="0" smtClean="0">
                <a:solidFill>
                  <a:schemeClr val="bg2"/>
                </a:solidFill>
                <a:latin typeface="Cabin" charset="0"/>
              </a:rPr>
              <a:t>Sugestão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: adotar prazo 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para resposta 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(</a:t>
            </a:r>
            <a:r>
              <a:rPr lang="pt-BR" sz="2200" dirty="0" err="1" smtClean="0">
                <a:solidFill>
                  <a:schemeClr val="bg2"/>
                </a:solidFill>
                <a:latin typeface="Cabin" charset="0"/>
              </a:rPr>
              <a:t>Ex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: 5 dias).</a:t>
            </a:r>
          </a:p>
          <a:p>
            <a:pPr marL="342900" indent="-342900">
              <a:spcBef>
                <a:spcPts val="2400"/>
              </a:spcBef>
              <a:buFont typeface="Arial" pitchFamily="34" charset="0"/>
              <a:buChar char="•"/>
            </a:pPr>
            <a:r>
              <a:rPr lang="pt-BR" sz="2200" dirty="0" smtClean="0">
                <a:latin typeface="Cabin" charset="0"/>
              </a:rPr>
              <a:t>Servidores responsáveis pelo quesito, mas que não haviam sido designados como “usuários-chave”, </a:t>
            </a:r>
            <a:r>
              <a:rPr lang="pt-BR" sz="2200" dirty="0">
                <a:latin typeface="Cabin" charset="0"/>
              </a:rPr>
              <a:t>não atenderam as solicitações com a mesma </a:t>
            </a:r>
            <a:r>
              <a:rPr lang="pt-BR" sz="2200" dirty="0" smtClean="0">
                <a:latin typeface="Cabin" charset="0"/>
              </a:rPr>
              <a:t>prontidão  </a:t>
            </a:r>
          </a:p>
          <a:p>
            <a:pPr>
              <a:spcBef>
                <a:spcPts val="1800"/>
              </a:spcBef>
            </a:pP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	</a:t>
            </a:r>
            <a:r>
              <a:rPr lang="pt-BR" sz="2200" u="sng" dirty="0" smtClean="0">
                <a:solidFill>
                  <a:schemeClr val="bg2"/>
                </a:solidFill>
                <a:latin typeface="Cabin" charset="0"/>
              </a:rPr>
              <a:t>Sugestão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: 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 recomenda-se que a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 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equipe 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adote nas suas comunicações com os demais servidores o procedimento de explicar, 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em termos 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gerais, 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a importância do trabalho 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e de </a:t>
            </a:r>
            <a:r>
              <a:rPr lang="pt-BR" sz="2200" dirty="0">
                <a:solidFill>
                  <a:schemeClr val="bg2"/>
                </a:solidFill>
                <a:latin typeface="Cabin" charset="0"/>
              </a:rPr>
              <a:t>copiar o </a:t>
            </a:r>
            <a:r>
              <a:rPr lang="pt-BR" sz="2200" dirty="0" smtClean="0">
                <a:solidFill>
                  <a:schemeClr val="bg2"/>
                </a:solidFill>
                <a:latin typeface="Cabin" charset="0"/>
              </a:rPr>
              <a:t>“usuário-chave” (Chefia)  do servidor na comunicação.</a:t>
            </a:r>
            <a:endParaRPr lang="pt-BR" sz="2200" dirty="0" smtClean="0">
              <a:solidFill>
                <a:schemeClr val="bg2"/>
              </a:solidFill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APRENDIZADO NO PROCESSO DE APLICAÇÃO DO MMD-TC</a:t>
            </a:r>
          </a:p>
        </p:txBody>
      </p:sp>
    </p:spTree>
    <p:extLst>
      <p:ext uri="{BB962C8B-B14F-4D97-AF65-F5344CB8AC3E}">
        <p14:creationId xmlns:p14="http://schemas.microsoft.com/office/powerpoint/2010/main" val="39011684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80728"/>
            <a:ext cx="8352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Organização interna: pastas e documentos salvos em formato padrão. Regras observadas por toda a equipe</a:t>
            </a:r>
            <a:endParaRPr lang="pt-BR" sz="2400" dirty="0" smtClean="0">
              <a:solidFill>
                <a:schemeClr val="tx1"/>
              </a:solidFill>
              <a:latin typeface="Cabin" charset="0"/>
            </a:endParaRP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Indicadores examinados em “dupla” (na maioria dos casos)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Revisão de todo o trabalho pela Coordenadora e pela  Equipe da Garantia da Qualidade: planilha de controle, evidências e relatório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Google Drive utilizado somente após a revisão da Garantia (interna) : disponibilização de todas as pastas com evidências, preenchimento do mapa de controle e monitoramento, inclusão dos links (evidências) pela colega Oficial de Controle  (1 responsável, com revisão)</a:t>
            </a:r>
          </a:p>
          <a:p>
            <a:pPr marL="342900" indent="-342900" algn="just">
              <a:spcBef>
                <a:spcPts val="600"/>
              </a:spcBef>
              <a:buFontTx/>
              <a:buChar char="-"/>
            </a:pPr>
            <a:r>
              <a:rPr lang="pt-BR" sz="2400" dirty="0" smtClean="0">
                <a:solidFill>
                  <a:schemeClr val="tx1"/>
                </a:solidFill>
                <a:latin typeface="Cabin" charset="0"/>
              </a:rPr>
              <a:t>Redação das partes introdutórias e conclusivas   do relatório elaboradas entre julho e agosto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11663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APRENDIZADO NO PROCESSO DE APLICAÇÃO DO MMD-TC</a:t>
            </a:r>
          </a:p>
        </p:txBody>
      </p:sp>
    </p:spTree>
    <p:extLst>
      <p:ext uri="{BB962C8B-B14F-4D97-AF65-F5344CB8AC3E}">
        <p14:creationId xmlns:p14="http://schemas.microsoft.com/office/powerpoint/2010/main" val="22871039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8072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pt-BR" sz="2400" b="1" dirty="0" smtClean="0">
                <a:solidFill>
                  <a:schemeClr val="tx1"/>
                </a:solidFill>
                <a:latin typeface="Cabin" charset="0"/>
              </a:rPr>
              <a:t>Encerramento: 15-09-2915</a:t>
            </a:r>
            <a:endParaRPr lang="pt-BR" sz="2200" b="1" dirty="0" smtClean="0">
              <a:solidFill>
                <a:schemeClr val="bg2"/>
              </a:solidFill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16632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APRENDIZADO NO PROCESSO DE APLICAÇÃO DO MMD-TC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42393"/>
            <a:ext cx="6768752" cy="45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38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80728"/>
            <a:ext cx="720080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Sugestão de </a:t>
            </a:r>
            <a:r>
              <a:rPr lang="pt-BR" sz="2800" b="1" dirty="0" smtClean="0">
                <a:solidFill>
                  <a:schemeClr val="tx1"/>
                </a:solidFill>
                <a:latin typeface="Cabin" charset="0"/>
              </a:rPr>
              <a:t>24 planos de ação </a:t>
            </a: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que vão desde pequenas medidas até reformas mais complexas, todas com o intuito de melhorar atuação do TCE-RS</a:t>
            </a:r>
          </a:p>
          <a:p>
            <a:pPr algn="ctr">
              <a:spcBef>
                <a:spcPts val="600"/>
              </a:spcBef>
            </a:pPr>
            <a:endParaRPr lang="pt-BR" sz="2800" dirty="0" smtClean="0">
              <a:solidFill>
                <a:schemeClr val="tx1"/>
              </a:solidFill>
              <a:latin typeface="Cabin" charset="0"/>
            </a:endParaRPr>
          </a:p>
          <a:p>
            <a:pPr algn="ctr">
              <a:spcBef>
                <a:spcPts val="600"/>
              </a:spcBef>
            </a:pP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A 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avaliação constatou um desempenho positivo do </a:t>
            </a: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TCE-RS: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48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% dos indicadores atingindo nível de </a:t>
            </a: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excelência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;</a:t>
            </a:r>
            <a:endParaRPr lang="pt-BR" sz="2800" dirty="0" smtClean="0">
              <a:solidFill>
                <a:schemeClr val="tx1"/>
              </a:solidFill>
              <a:latin typeface="Cabin" charset="0"/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48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% atingindo o nível </a:t>
            </a: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satisfatório; 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e </a:t>
            </a:r>
            <a:endParaRPr lang="pt-BR" sz="2800" dirty="0" smtClean="0">
              <a:solidFill>
                <a:schemeClr val="tx1"/>
              </a:solidFill>
              <a:latin typeface="Cabin" charset="0"/>
            </a:endParaRP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4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% 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em </a:t>
            </a:r>
            <a:r>
              <a:rPr lang="pt-BR" sz="2800" dirty="0">
                <a:solidFill>
                  <a:schemeClr val="tx1"/>
                </a:solidFill>
                <a:latin typeface="Cabin" charset="0"/>
              </a:rPr>
              <a:t>nível de </a:t>
            </a:r>
            <a:r>
              <a:rPr lang="pt-BR" sz="2800" dirty="0" smtClean="0">
                <a:solidFill>
                  <a:schemeClr val="tx1"/>
                </a:solidFill>
                <a:latin typeface="Cabin" charset="0"/>
              </a:rPr>
              <a:t>desenvolvimento.</a:t>
            </a:r>
            <a:endParaRPr lang="pt-BR" sz="2800" dirty="0">
              <a:solidFill>
                <a:schemeClr val="tx1"/>
              </a:solidFill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166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RESULTADOS DA APLICAÇÃO </a:t>
            </a:r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DO MMD-TC</a:t>
            </a:r>
          </a:p>
        </p:txBody>
      </p:sp>
    </p:spTree>
    <p:extLst>
      <p:ext uri="{BB962C8B-B14F-4D97-AF65-F5344CB8AC3E}">
        <p14:creationId xmlns:p14="http://schemas.microsoft.com/office/powerpoint/2010/main" val="34061780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8072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Font typeface="Wingdings" pitchFamily="2" charset="2"/>
              <a:buChar char="§"/>
            </a:pPr>
            <a:endParaRPr lang="pt-BR" sz="2400" b="1" dirty="0" smtClean="0">
              <a:solidFill>
                <a:schemeClr val="bg2"/>
              </a:solidFill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16632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RESULTADOS DA APLICAÇÃO </a:t>
            </a:r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DO MMD-TC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894"/>
            <a:ext cx="4896544" cy="524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3220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052736"/>
            <a:ext cx="835292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Cabin" charset="0"/>
            </a:endParaRPr>
          </a:p>
          <a:p>
            <a:endParaRPr lang="pt-BR" sz="2000" dirty="0">
              <a:latin typeface="Cabin" charset="0"/>
            </a:endParaRPr>
          </a:p>
          <a:p>
            <a:endParaRPr lang="pt-BR" sz="2000" dirty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>
                <a:latin typeface="Cabin" charset="0"/>
              </a:rPr>
              <a:t>Capacitação </a:t>
            </a:r>
            <a:r>
              <a:rPr lang="pt-BR" sz="2400" dirty="0">
                <a:latin typeface="Cabin" charset="0"/>
              </a:rPr>
              <a:t>prévia sobre o MMD para a equipe de verificação e para a comissão interna de garantia da </a:t>
            </a:r>
            <a:r>
              <a:rPr lang="pt-BR" sz="2400" dirty="0" smtClean="0">
                <a:latin typeface="Cabin" charset="0"/>
              </a:rPr>
              <a:t>qualidade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400" dirty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>
                <a:latin typeface="Cabin" charset="0"/>
              </a:rPr>
              <a:t>Serviço de atendimento ao cliente – MMD-TC</a:t>
            </a:r>
          </a:p>
          <a:p>
            <a:pPr lvl="1"/>
            <a:r>
              <a:rPr lang="pt-BR" sz="2400" dirty="0" smtClean="0">
                <a:latin typeface="Cabin" charset="0"/>
              </a:rPr>
              <a:t>	</a:t>
            </a:r>
            <a:r>
              <a:rPr lang="pt-BR" sz="2000" dirty="0" smtClean="0">
                <a:latin typeface="Cabin" charset="0"/>
              </a:rPr>
              <a:t>Agradecimento especial ao colega </a:t>
            </a:r>
            <a:r>
              <a:rPr lang="pt-BR" sz="2000" i="1" dirty="0" smtClean="0">
                <a:latin typeface="Cabin" charset="0"/>
              </a:rPr>
              <a:t>Rômulo Lins </a:t>
            </a:r>
            <a:r>
              <a:rPr lang="pt-BR" sz="2000" dirty="0" smtClean="0">
                <a:latin typeface="Cabin" charset="0"/>
              </a:rPr>
              <a:t>do TCE/PE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pt-BR" sz="2400" dirty="0">
              <a:latin typeface="Cabin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pt-BR" sz="2400" dirty="0" smtClean="0">
                <a:latin typeface="Cabin" charset="0"/>
              </a:rPr>
              <a:t>Manual de Orientação e Mapa de Controle com fórmulas e gráficos autoaplicáveis</a:t>
            </a:r>
          </a:p>
          <a:p>
            <a:pPr marL="342900" lvl="1" indent="-342900">
              <a:buFont typeface="Wingdings" pitchFamily="2" charset="2"/>
              <a:buChar char="§"/>
            </a:pPr>
            <a:endParaRPr lang="pt-BR" sz="2400" dirty="0" smtClean="0">
              <a:latin typeface="Cabin" charset="0"/>
            </a:endParaRPr>
          </a:p>
          <a:p>
            <a:pPr lvl="1"/>
            <a:endParaRPr lang="pt-BR" sz="2400" dirty="0">
              <a:latin typeface="Cabin" charset="0"/>
            </a:endParaRPr>
          </a:p>
          <a:p>
            <a:pPr lvl="1"/>
            <a:endParaRPr lang="pt-BR" sz="2000" dirty="0" smtClean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APLICAÇÃO </a:t>
            </a:r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DO </a:t>
            </a:r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MMD-TC</a:t>
            </a:r>
          </a:p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Pontos Fortes do Projeto</a:t>
            </a:r>
            <a:endParaRPr lang="pt-BR" sz="2400" b="1" dirty="0">
              <a:solidFill>
                <a:schemeClr val="bg2"/>
              </a:solidFill>
              <a:latin typeface="Cabin"/>
              <a:ea typeface="Cabin"/>
              <a:cs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77392002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05273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Cabin" charset="0"/>
            </a:endParaRPr>
          </a:p>
          <a:p>
            <a:endParaRPr lang="pt-BR" sz="2000" dirty="0">
              <a:latin typeface="Cabin" charset="0"/>
            </a:endParaRPr>
          </a:p>
          <a:p>
            <a:endParaRPr lang="pt-BR" sz="2000" dirty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Agradecimento à </a:t>
            </a:r>
            <a:r>
              <a:rPr lang="pt-BR" sz="2400" dirty="0" err="1" smtClean="0"/>
              <a:t>Atricon</a:t>
            </a:r>
            <a:r>
              <a:rPr lang="pt-BR" sz="2400" dirty="0" smtClean="0"/>
              <a:t> que se empenhou na implantação e aplicação do </a:t>
            </a:r>
            <a:r>
              <a:rPr lang="pt-BR" sz="2400" dirty="0"/>
              <a:t>MMD-TC, que </a:t>
            </a:r>
            <a:r>
              <a:rPr lang="pt-BR" sz="2400" dirty="0" smtClean="0"/>
              <a:t>só veio a </a:t>
            </a:r>
            <a:r>
              <a:rPr lang="pt-BR" sz="2400" dirty="0"/>
              <a:t>fortalecer o sistema nacional de controle externo e contribuir para melhorias na atuação dos Tribunais</a:t>
            </a:r>
            <a:r>
              <a:rPr lang="pt-BR" sz="2400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pt-BR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/>
              <a:t>A </a:t>
            </a:r>
            <a:r>
              <a:rPr lang="pt-BR" sz="2400" dirty="0"/>
              <a:t>partir desse desafio provocado pela </a:t>
            </a:r>
            <a:r>
              <a:rPr lang="pt-BR" sz="2400" dirty="0" err="1" smtClean="0"/>
              <a:t>Atricon</a:t>
            </a:r>
            <a:r>
              <a:rPr lang="pt-BR" sz="2400" dirty="0" smtClean="0"/>
              <a:t>, obtivemos um grande ganho: a constatação de que temos muito a  crescer </a:t>
            </a:r>
            <a:r>
              <a:rPr lang="pt-BR" sz="2400" dirty="0"/>
              <a:t>e </a:t>
            </a:r>
            <a:r>
              <a:rPr lang="pt-BR" sz="2400" dirty="0" smtClean="0"/>
              <a:t>melhorar em relação à nossa forma de atuação para construirmos juntos um </a:t>
            </a:r>
            <a:r>
              <a:rPr lang="pt-BR" sz="2400" smtClean="0"/>
              <a:t>país melhor.</a:t>
            </a:r>
            <a:endParaRPr lang="pt-BR" sz="2400" dirty="0">
              <a:latin typeface="Cabin" charset="0"/>
            </a:endParaRPr>
          </a:p>
          <a:p>
            <a:pPr lvl="1"/>
            <a:endParaRPr lang="pt-BR" sz="2000" dirty="0" smtClean="0">
              <a:latin typeface="Cabin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18864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APLICAÇÃO </a:t>
            </a:r>
            <a:r>
              <a:rPr lang="pt-BR" sz="2400" b="1" dirty="0">
                <a:solidFill>
                  <a:schemeClr val="bg2"/>
                </a:solidFill>
                <a:latin typeface="Cabin"/>
                <a:ea typeface="Cabin"/>
                <a:cs typeface="Cabin"/>
              </a:rPr>
              <a:t>DO </a:t>
            </a:r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MMD-TC</a:t>
            </a:r>
          </a:p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/>
                <a:ea typeface="Cabin"/>
                <a:cs typeface="Cabin"/>
              </a:rPr>
              <a:t>Agradecimento à Comissão</a:t>
            </a:r>
            <a:endParaRPr lang="pt-BR" sz="2400" b="1" dirty="0">
              <a:solidFill>
                <a:schemeClr val="bg2"/>
              </a:solidFill>
              <a:latin typeface="Cabin"/>
              <a:ea typeface="Cabin"/>
              <a:cs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2762782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1230984" y="837773"/>
            <a:ext cx="7399199" cy="7190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dirty="0" smtClean="0">
                <a:solidFill>
                  <a:srgbClr val="1F497D"/>
                </a:solidFill>
                <a:latin typeface="Cabin" charset="0"/>
                <a:ea typeface="Cabin"/>
                <a:cs typeface="Cabin"/>
                <a:sym typeface="Cabin"/>
              </a:rPr>
              <a:t>APRESENTAÇÃO</a:t>
            </a:r>
            <a:endParaRPr lang="en-US" sz="2400" b="1" dirty="0">
              <a:solidFill>
                <a:srgbClr val="1F497D"/>
              </a:solidFill>
              <a:latin typeface="Cabin" charset="0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230984" y="1870372"/>
            <a:ext cx="7805511" cy="36468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00050" lvl="0" indent="-400050">
              <a:buFont typeface="+mj-lt"/>
              <a:buAutoNum type="romanUcPeriod"/>
            </a:pPr>
            <a:r>
              <a:rPr lang="pt-BR" sz="2800" dirty="0" smtClean="0">
                <a:latin typeface="Cabin" charset="0"/>
              </a:rPr>
              <a:t>Histórico</a:t>
            </a:r>
          </a:p>
          <a:p>
            <a:pPr marL="400050" lvl="0" indent="-400050">
              <a:buFont typeface="+mj-lt"/>
              <a:buAutoNum type="romanUcPeriod"/>
            </a:pPr>
            <a:endParaRPr lang="pt-BR" sz="2800" dirty="0" smtClean="0">
              <a:latin typeface="Cabin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sz="2800" dirty="0">
                <a:latin typeface="Cabin" charset="0"/>
              </a:rPr>
              <a:t>Metodologia de aplicação do MMD-TC no </a:t>
            </a:r>
            <a:r>
              <a:rPr lang="pt-BR" sz="2800" dirty="0" smtClean="0">
                <a:latin typeface="Cabin" charset="0"/>
              </a:rPr>
              <a:t>TCE-RS  (comissão – cronograma - </a:t>
            </a:r>
            <a:r>
              <a:rPr lang="pt-BR" sz="2800" dirty="0">
                <a:latin typeface="Cabin" charset="0"/>
              </a:rPr>
              <a:t>pontos fortes e </a:t>
            </a:r>
            <a:r>
              <a:rPr lang="pt-BR" sz="2800" dirty="0" smtClean="0">
                <a:latin typeface="Cabin" charset="0"/>
              </a:rPr>
              <a:t>fracos)</a:t>
            </a:r>
            <a:endParaRPr lang="pt-BR" sz="2800" dirty="0">
              <a:latin typeface="Cabin" charset="0"/>
            </a:endParaRPr>
          </a:p>
          <a:p>
            <a:pPr marL="400050" lvl="0" indent="-400050">
              <a:buFont typeface="+mj-lt"/>
              <a:buAutoNum type="romanUcPeriod"/>
            </a:pPr>
            <a:endParaRPr lang="pt-BR" sz="2800" dirty="0">
              <a:latin typeface="Cabin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pt-BR" sz="2800" dirty="0" smtClean="0">
                <a:latin typeface="Cabin" charset="0"/>
              </a:rPr>
              <a:t>Sugestões de melhorias nos critérios </a:t>
            </a:r>
            <a:r>
              <a:rPr lang="pt-BR" sz="2800" dirty="0">
                <a:latin typeface="Cabin" charset="0"/>
              </a:rPr>
              <a:t>que compõem o </a:t>
            </a:r>
            <a:r>
              <a:rPr lang="pt-BR" sz="2800" dirty="0" smtClean="0">
                <a:latin typeface="Cabin" charset="0"/>
              </a:rPr>
              <a:t>MMD</a:t>
            </a:r>
            <a:endParaRPr lang="en-US" sz="2400" dirty="0">
              <a:solidFill>
                <a:schemeClr val="dk2"/>
              </a:solidFill>
              <a:latin typeface="Cabin" charset="0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0685122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65041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Julho</a:t>
            </a:r>
            <a:r>
              <a:rPr lang="en-US" sz="2400" b="1" dirty="0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/2013</a:t>
            </a:r>
            <a:r>
              <a:rPr lang="en-US" sz="2400" dirty="0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: 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TCE-RS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adere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juntamente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com outros 22 TC´s, à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sistemática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avaliação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qualidade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agilidade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do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controle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externo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no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âmbito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dos 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TC´s</a:t>
            </a:r>
            <a:endParaRPr lang="en-US" sz="2400" dirty="0">
              <a:solidFill>
                <a:schemeClr val="tx1"/>
              </a:solidFill>
              <a:latin typeface="Cabin" charset="0"/>
              <a:ea typeface="Cabin"/>
              <a:cs typeface="Cabin"/>
              <a:sym typeface="Cabin"/>
            </a:endParaRPr>
          </a:p>
          <a:p>
            <a:pPr lvl="0"/>
            <a:endParaRPr lang="en-US" sz="2400" dirty="0">
              <a:solidFill>
                <a:schemeClr val="dk2"/>
              </a:solidFill>
              <a:latin typeface="Cabin" charset="0"/>
              <a:ea typeface="Cabin"/>
              <a:cs typeface="Cabin"/>
              <a:sym typeface="Cabin"/>
            </a:endParaRPr>
          </a:p>
          <a:p>
            <a:pPr lvl="0"/>
            <a:r>
              <a:rPr lang="en-US" sz="2400" b="1" dirty="0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Set/2013</a:t>
            </a:r>
            <a:r>
              <a:rPr lang="en-US" sz="2400" dirty="0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:</a:t>
            </a: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Participa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da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revisão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por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pares: 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concluída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09-09-2103, o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trabalho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resulta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6 </a:t>
            </a:r>
            <a:r>
              <a:rPr lang="en-US" sz="2400" b="1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recomendações</a:t>
            </a:r>
            <a:r>
              <a:rPr lang="en-US" sz="2400" b="1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 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da </a:t>
            </a:r>
            <a:r>
              <a:rPr lang="en-US" sz="2400" dirty="0" err="1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Atricon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para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melhoria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das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atividades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do 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TCE-RS</a:t>
            </a:r>
            <a:endParaRPr lang="en-US" sz="2400" dirty="0">
              <a:solidFill>
                <a:schemeClr val="tx1"/>
              </a:solidFill>
              <a:latin typeface="Cabin" charset="0"/>
              <a:ea typeface="Cabin"/>
              <a:cs typeface="Cabin"/>
              <a:sym typeface="Cabin"/>
            </a:endParaRPr>
          </a:p>
          <a:p>
            <a:pPr lvl="0"/>
            <a:endParaRPr lang="en-US" sz="2400" dirty="0">
              <a:solidFill>
                <a:schemeClr val="dk2"/>
              </a:solidFill>
              <a:latin typeface="Cabin" charset="0"/>
              <a:ea typeface="Cabin"/>
              <a:cs typeface="Cabin"/>
              <a:sym typeface="Cabin"/>
            </a:endParaRPr>
          </a:p>
          <a:p>
            <a:pPr lvl="0"/>
            <a:r>
              <a:rPr lang="en-US" sz="2400" b="1" dirty="0" err="1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Julho</a:t>
            </a:r>
            <a:r>
              <a:rPr lang="en-US" sz="2400" b="1" dirty="0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/2014</a:t>
            </a:r>
            <a:r>
              <a:rPr lang="en-US" sz="2400" b="1" dirty="0" smtClean="0">
                <a:solidFill>
                  <a:schemeClr val="dk2"/>
                </a:solidFill>
                <a:latin typeface="Cabin" charset="0"/>
                <a:ea typeface="Cabin"/>
                <a:cs typeface="Cabin"/>
                <a:sym typeface="Cabin"/>
              </a:rPr>
              <a:t>:</a:t>
            </a:r>
            <a:endParaRPr lang="en-US" sz="2400" b="1" dirty="0">
              <a:solidFill>
                <a:schemeClr val="dk2"/>
              </a:solidFill>
              <a:latin typeface="Cabin" charset="0"/>
              <a:ea typeface="Cabin"/>
              <a:cs typeface="Cabin"/>
              <a:sym typeface="Cabin"/>
            </a:endParaRPr>
          </a:p>
          <a:p>
            <a:pPr marL="342900" lvl="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Designa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comissão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análise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das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minutas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Resoluções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e de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Diretrizes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controle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externo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propostas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pela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Atricon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Temáticas</a:t>
            </a:r>
            <a:r>
              <a:rPr lang="en-US" sz="2400" dirty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 1 a 11</a:t>
            </a:r>
            <a:r>
              <a:rPr lang="en-US" sz="2400" dirty="0" smtClean="0">
                <a:solidFill>
                  <a:schemeClr val="tx1"/>
                </a:solidFill>
                <a:latin typeface="Cabin" charset="0"/>
                <a:ea typeface="Cabin"/>
                <a:cs typeface="Cabin"/>
                <a:sym typeface="Cabin"/>
              </a:rPr>
              <a:t>)</a:t>
            </a:r>
            <a:endParaRPr lang="en-US" sz="2400" dirty="0">
              <a:solidFill>
                <a:schemeClr val="tx1"/>
              </a:solidFill>
              <a:latin typeface="Cabin" charset="0"/>
              <a:ea typeface="Cabin"/>
              <a:cs typeface="Cabin"/>
              <a:sym typeface="Cabin"/>
            </a:endParaRPr>
          </a:p>
          <a:p>
            <a:pPr lvl="0" algn="just"/>
            <a:endParaRPr lang="en-US" sz="2400" dirty="0">
              <a:solidFill>
                <a:schemeClr val="tx1"/>
              </a:solidFill>
              <a:latin typeface="+mj-lt"/>
              <a:ea typeface="Cabin"/>
              <a:cs typeface="Cabin"/>
              <a:sym typeface="Cabi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71800" y="332657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2400" b="1" dirty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HISTÓRICO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836712"/>
            <a:ext cx="835292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Nov/2014: 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Designa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comissão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análisar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proposta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indicadores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aplicáveis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à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medição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do 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QATC</a:t>
            </a: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Realiza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 “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autoavaliação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” com base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na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proposta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2400" u="sng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sem</a:t>
            </a:r>
            <a:r>
              <a:rPr lang="en-US" sz="2400" u="sng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evidências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lvl="0" algn="just"/>
            <a:endParaRPr lang="en-US" sz="2400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lvl="0" algn="just"/>
            <a:r>
              <a:rPr lang="en-US" sz="2800" b="1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Mar/2015</a:t>
            </a:r>
            <a:r>
              <a:rPr lang="en-US" sz="28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</a:p>
          <a:p>
            <a:pPr marL="457200" lvl="0" indent="-457200" algn="just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Participa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do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treinamento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 da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Atricon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voltado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à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aplicação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do 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MMD-QATC</a:t>
            </a: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42900" lvl="0" indent="-342900" algn="just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ealiza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treinamento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interno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para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os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integrantes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Comissão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de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Aplicação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do MMD-TC  no 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TCE-RS</a:t>
            </a: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195736" y="332657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en-US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  <a:sym typeface="Cabin"/>
              </a:rPr>
              <a:t>HISTÓRICO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2705795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836712"/>
            <a:ext cx="83529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PONTOS FORTES </a:t>
            </a:r>
          </a:p>
          <a:p>
            <a:pPr lvl="0"/>
            <a:endParaRPr lang="en-US" sz="24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Participação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contínua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do TC no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projeto</a:t>
            </a:r>
            <a:r>
              <a:rPr lang="en-US" sz="2400" dirty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QATC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anutenção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da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coordenação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local do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projeto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desde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análise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das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minutas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(set/2013)</a:t>
            </a:r>
          </a:p>
          <a:p>
            <a:pPr marL="457200" lvl="0" indent="-457200"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Apoio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Institucional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especialmente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do 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Presidente do TCE-RS</a:t>
            </a: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sz="2400" b="1" dirty="0" smtClean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/>
            <a:r>
              <a:rPr lang="en-US" sz="2400" b="1" dirty="0" smtClean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PONTO FRACO</a:t>
            </a:r>
          </a:p>
          <a:p>
            <a:endParaRPr lang="en-US" sz="24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omente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Coordenadora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participou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do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treinamento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promovido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pela</a:t>
            </a:r>
            <a:r>
              <a:rPr lang="en-US" sz="2400" dirty="0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bin"/>
                <a:ea typeface="Cabin"/>
                <a:cs typeface="Cabin"/>
                <a:sym typeface="Cabin"/>
              </a:rPr>
              <a:t>Atricon</a:t>
            </a:r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sz="2800" b="1" dirty="0" smtClean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sz="2800" b="1" dirty="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sz="24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838355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052736"/>
            <a:ext cx="835292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Cabin"/>
                <a:ea typeface="Cabin"/>
                <a:cs typeface="Cabin"/>
              </a:rPr>
              <a:t>Designação de Comissão para verificar o desempenho do TCE-RS com base no MMD – </a:t>
            </a:r>
            <a:r>
              <a:rPr lang="pt-BR" sz="2400" b="1" dirty="0" smtClean="0">
                <a:solidFill>
                  <a:schemeClr val="tx1"/>
                </a:solidFill>
                <a:latin typeface="Cabin"/>
                <a:ea typeface="Cabin"/>
                <a:cs typeface="Cabin"/>
              </a:rPr>
              <a:t>TC</a:t>
            </a:r>
          </a:p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solidFill>
                  <a:schemeClr val="bg2"/>
                </a:solidFill>
                <a:latin typeface="Cabin" charset="0"/>
              </a:rPr>
              <a:t>Portaria </a:t>
            </a:r>
            <a:r>
              <a:rPr lang="pt-BR" sz="2400" b="1" dirty="0">
                <a:solidFill>
                  <a:schemeClr val="bg2"/>
                </a:solidFill>
                <a:latin typeface="Cabin" charset="0"/>
              </a:rPr>
              <a:t>n. </a:t>
            </a:r>
            <a:r>
              <a:rPr lang="pt-BR" sz="2400" b="1" dirty="0" smtClean="0">
                <a:solidFill>
                  <a:schemeClr val="bg2"/>
                </a:solidFill>
                <a:latin typeface="Cabin" charset="0"/>
              </a:rPr>
              <a:t>678/2015</a:t>
            </a:r>
            <a:endParaRPr lang="pt-BR" sz="2400" dirty="0">
              <a:solidFill>
                <a:schemeClr val="bg2"/>
              </a:solidFill>
              <a:latin typeface="Cabin" charset="0"/>
            </a:endParaRPr>
          </a:p>
          <a:p>
            <a:pPr algn="ctr"/>
            <a:endParaRPr lang="pt-BR" sz="2400" b="1" dirty="0">
              <a:solidFill>
                <a:schemeClr val="dk2"/>
              </a:solidFill>
              <a:latin typeface="Cabin" charset="0"/>
              <a:ea typeface="Cabin"/>
              <a:cs typeface="Cabin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pt-BR" sz="2400" dirty="0" smtClean="0">
                <a:latin typeface="Cabin" charset="0"/>
              </a:rPr>
              <a:t>Definição de prazo para conclusão da verificação </a:t>
            </a:r>
          </a:p>
          <a:p>
            <a:r>
              <a:rPr lang="pt-BR" sz="2400" dirty="0" smtClean="0">
                <a:latin typeface="Cabin" charset="0"/>
              </a:rPr>
              <a:t>		(15-06 </a:t>
            </a:r>
            <a:r>
              <a:rPr lang="pt-BR" sz="2400" b="1" dirty="0" smtClean="0">
                <a:solidFill>
                  <a:srgbClr val="FF0000"/>
                </a:solidFill>
                <a:latin typeface="Cabin" charset="0"/>
              </a:rPr>
              <a:t>-&gt;</a:t>
            </a:r>
            <a:r>
              <a:rPr lang="pt-BR" sz="2400" dirty="0" smtClean="0">
                <a:latin typeface="Cabin" charset="0"/>
              </a:rPr>
              <a:t> 30-06)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 smtClean="0">
                <a:latin typeface="Cabin" charset="0"/>
              </a:rPr>
              <a:t>Definição de responsabilidades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2400" dirty="0">
                <a:latin typeface="Cabin" charset="0"/>
              </a:rPr>
              <a:t>Indicação de usuários-chave para atender a equipe de verificação em cada dimensão (chefes de unidades)</a:t>
            </a:r>
          </a:p>
          <a:p>
            <a:pPr>
              <a:lnSpc>
                <a:spcPct val="150000"/>
              </a:lnSpc>
            </a:pPr>
            <a:endParaRPr lang="pt-BR" sz="2000" dirty="0" smtClean="0"/>
          </a:p>
          <a:p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3667525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latin typeface="Cabin" charset="0"/>
              </a:rPr>
              <a:t>Portaria </a:t>
            </a:r>
            <a:r>
              <a:rPr lang="pt-BR" sz="2400" b="1" dirty="0">
                <a:latin typeface="Cabin" charset="0"/>
              </a:rPr>
              <a:t>n. 678/2015</a:t>
            </a:r>
            <a:endParaRPr lang="pt-BR" sz="2400" dirty="0">
              <a:latin typeface="Cabin" charset="0"/>
            </a:endParaRPr>
          </a:p>
          <a:p>
            <a:endParaRPr lang="pt-BR" sz="2400" b="1" dirty="0" smtClean="0">
              <a:latin typeface="Cabin" charset="0"/>
            </a:endParaRPr>
          </a:p>
          <a:p>
            <a:r>
              <a:rPr lang="pt-BR" sz="2400" b="1" dirty="0" smtClean="0">
                <a:latin typeface="Cabin" charset="0"/>
              </a:rPr>
              <a:t>Equipe </a:t>
            </a:r>
            <a:r>
              <a:rPr lang="pt-BR" sz="2400" b="1" dirty="0">
                <a:latin typeface="Cabin" charset="0"/>
              </a:rPr>
              <a:t>de Verificação</a:t>
            </a:r>
            <a:r>
              <a:rPr lang="pt-BR" sz="2400" dirty="0">
                <a:latin typeface="Cabin" charset="0"/>
              </a:rPr>
              <a:t>: responsável pela avaliação, levantamento de evidências e elaboração do Relatório de Desempenho do Tribunal de Contas (RD-QATC</a:t>
            </a:r>
            <a:r>
              <a:rPr lang="pt-BR" sz="2400" dirty="0" smtClean="0">
                <a:latin typeface="Cabin" charset="0"/>
              </a:rPr>
              <a:t>)</a:t>
            </a:r>
            <a:endParaRPr lang="pt-BR" sz="2400" dirty="0">
              <a:latin typeface="Cabin" charset="0"/>
            </a:endParaRPr>
          </a:p>
          <a:p>
            <a:endParaRPr lang="pt-BR" sz="2400" b="1" dirty="0" smtClean="0">
              <a:latin typeface="Cabin" charset="0"/>
            </a:endParaRPr>
          </a:p>
          <a:p>
            <a:r>
              <a:rPr lang="pt-BR" sz="2400" b="1" dirty="0" smtClean="0">
                <a:latin typeface="Cabin" charset="0"/>
              </a:rPr>
              <a:t> </a:t>
            </a:r>
            <a:endParaRPr lang="pt-BR" sz="2400" dirty="0">
              <a:latin typeface="Cabin" charset="0"/>
            </a:endParaRPr>
          </a:p>
          <a:p>
            <a:endParaRPr lang="pt-BR" sz="2400" dirty="0" smtClean="0">
              <a:latin typeface="Cabin" charset="0"/>
            </a:endParaRPr>
          </a:p>
          <a:p>
            <a:endParaRPr lang="pt-BR" sz="2400" dirty="0">
              <a:latin typeface="Cabin" charset="0"/>
            </a:endParaRPr>
          </a:p>
          <a:p>
            <a:endParaRPr lang="pt-BR" sz="2400" dirty="0" smtClean="0">
              <a:latin typeface="Cabin" charset="0"/>
            </a:endParaRPr>
          </a:p>
          <a:p>
            <a:endParaRPr lang="pt-BR" sz="2400" dirty="0" smtClean="0"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55576" y="3717798"/>
            <a:ext cx="1872208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latin typeface="Cabin" charset="0"/>
              </a:rPr>
              <a:t>8 Auditores Públicos Externos</a:t>
            </a:r>
          </a:p>
          <a:p>
            <a:pPr algn="ctr"/>
            <a:r>
              <a:rPr lang="pt-BR" sz="1800" dirty="0" smtClean="0">
                <a:latin typeface="Cabin" charset="0"/>
              </a:rPr>
              <a:t> </a:t>
            </a:r>
          </a:p>
          <a:p>
            <a:pPr algn="ctr"/>
            <a:r>
              <a:rPr lang="pt-BR" sz="1800" dirty="0" smtClean="0">
                <a:latin typeface="Cabin" charset="0"/>
              </a:rPr>
              <a:t>1 </a:t>
            </a:r>
            <a:r>
              <a:rPr lang="pt-BR" sz="1800" dirty="0">
                <a:latin typeface="Cabin" charset="0"/>
              </a:rPr>
              <a:t>Oficial de Controle Externo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87824" y="3717798"/>
            <a:ext cx="576064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bg2"/>
                </a:solidFill>
                <a:latin typeface="Cabin" charset="0"/>
              </a:rPr>
              <a:t>3</a:t>
            </a:r>
            <a:r>
              <a:rPr lang="pt-BR" sz="1800" dirty="0" smtClean="0">
                <a:latin typeface="Cabin" charset="0"/>
              </a:rPr>
              <a:t> Auditores </a:t>
            </a:r>
            <a:r>
              <a:rPr lang="pt-BR" sz="1800" dirty="0">
                <a:latin typeface="Cabin" charset="0"/>
              </a:rPr>
              <a:t>Públicos Externos </a:t>
            </a:r>
            <a:r>
              <a:rPr lang="pt-BR" sz="1800" dirty="0" smtClean="0">
                <a:latin typeface="Cabin" charset="0"/>
              </a:rPr>
              <a:t>com </a:t>
            </a:r>
            <a:r>
              <a:rPr lang="pt-BR" sz="1800" b="1" dirty="0" smtClean="0">
                <a:solidFill>
                  <a:schemeClr val="bg2"/>
                </a:solidFill>
                <a:latin typeface="Cabin" charset="0"/>
              </a:rPr>
              <a:t>dedicação exclusiva</a:t>
            </a:r>
          </a:p>
          <a:p>
            <a:r>
              <a:rPr lang="pt-BR" sz="1800" dirty="0">
                <a:latin typeface="Cabin" charset="0"/>
              </a:rPr>
              <a:t>3 Auditores Públicos Externos com </a:t>
            </a:r>
            <a:r>
              <a:rPr lang="pt-BR" sz="1800" b="1" dirty="0">
                <a:latin typeface="Cabin" charset="0"/>
              </a:rPr>
              <a:t>dedicação parcial</a:t>
            </a:r>
          </a:p>
          <a:p>
            <a:r>
              <a:rPr lang="pt-BR" sz="1800" dirty="0" smtClean="0">
                <a:solidFill>
                  <a:srgbClr val="FF0000"/>
                </a:solidFill>
                <a:latin typeface="Cabin" charset="0"/>
              </a:rPr>
              <a:t>2</a:t>
            </a:r>
            <a:r>
              <a:rPr lang="pt-BR" sz="1800" dirty="0" smtClean="0">
                <a:latin typeface="Cabin" charset="0"/>
              </a:rPr>
              <a:t> </a:t>
            </a:r>
            <a:r>
              <a:rPr lang="pt-BR" sz="1800" dirty="0">
                <a:latin typeface="Cabin" charset="0"/>
              </a:rPr>
              <a:t>Auditores Públicos </a:t>
            </a:r>
            <a:r>
              <a:rPr lang="pt-BR" sz="1800" dirty="0" smtClean="0">
                <a:latin typeface="Cabin" charset="0"/>
              </a:rPr>
              <a:t>Externos </a:t>
            </a:r>
            <a:r>
              <a:rPr lang="pt-BR" sz="1800" b="1" dirty="0" smtClean="0">
                <a:solidFill>
                  <a:srgbClr val="FF0000"/>
                </a:solidFill>
                <a:latin typeface="Cabin" charset="0"/>
              </a:rPr>
              <a:t>não participaram</a:t>
            </a:r>
          </a:p>
          <a:p>
            <a:endParaRPr lang="pt-BR" sz="1800" dirty="0" smtClean="0">
              <a:solidFill>
                <a:srgbClr val="FF0000"/>
              </a:solidFill>
              <a:latin typeface="Cabin" charset="0"/>
            </a:endParaRPr>
          </a:p>
          <a:p>
            <a:r>
              <a:rPr lang="pt-BR" sz="1800" dirty="0" smtClean="0">
                <a:latin typeface="Cabin" charset="0"/>
              </a:rPr>
              <a:t>1 </a:t>
            </a:r>
            <a:r>
              <a:rPr lang="pt-BR" sz="1800" dirty="0">
                <a:latin typeface="Cabin" charset="0"/>
              </a:rPr>
              <a:t>Oficial de Controle </a:t>
            </a:r>
            <a:r>
              <a:rPr lang="pt-BR" sz="1800" dirty="0" smtClean="0">
                <a:latin typeface="Cabin" charset="0"/>
              </a:rPr>
              <a:t>Externo </a:t>
            </a:r>
            <a:r>
              <a:rPr lang="pt-BR" sz="1800" dirty="0">
                <a:latin typeface="Cabin" charset="0"/>
              </a:rPr>
              <a:t>com dedicação parcial</a:t>
            </a:r>
            <a:endParaRPr lang="pt-BR" sz="1800" dirty="0" smtClean="0">
              <a:latin typeface="Cabin" charset="0"/>
            </a:endParaRPr>
          </a:p>
          <a:p>
            <a:endParaRPr lang="pt-BR" sz="1800" dirty="0">
              <a:latin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9669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908720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400" b="1" dirty="0" smtClean="0"/>
          </a:p>
          <a:p>
            <a:pPr algn="ctr"/>
            <a:r>
              <a:rPr lang="pt-BR" sz="2400" b="1" dirty="0" smtClean="0">
                <a:latin typeface="Cabin" charset="0"/>
              </a:rPr>
              <a:t>Portaria </a:t>
            </a:r>
            <a:r>
              <a:rPr lang="pt-BR" sz="2400" b="1" dirty="0">
                <a:latin typeface="Cabin" charset="0"/>
              </a:rPr>
              <a:t>n. 678/2015</a:t>
            </a:r>
            <a:endParaRPr lang="pt-BR" sz="2400" dirty="0">
              <a:latin typeface="Cabin" charset="0"/>
            </a:endParaRPr>
          </a:p>
          <a:p>
            <a:endParaRPr lang="pt-BR" sz="2400" b="1" dirty="0" smtClean="0">
              <a:latin typeface="Cabin" charset="0"/>
            </a:endParaRPr>
          </a:p>
          <a:p>
            <a:r>
              <a:rPr lang="pt-BR" sz="2400" b="1" dirty="0" smtClean="0">
                <a:latin typeface="Cabin" charset="0"/>
              </a:rPr>
              <a:t>Garantia </a:t>
            </a:r>
            <a:r>
              <a:rPr lang="pt-BR" sz="2400" b="1" dirty="0">
                <a:latin typeface="Cabin" charset="0"/>
              </a:rPr>
              <a:t>da Qualidade</a:t>
            </a:r>
            <a:r>
              <a:rPr lang="pt-BR" sz="2400" dirty="0">
                <a:latin typeface="Cabin" charset="0"/>
              </a:rPr>
              <a:t>: responsável pela revisão da avaliação realizada, com o objetivo de assegurar que sua qualidade seja satisfatória</a:t>
            </a:r>
            <a:r>
              <a:rPr lang="pt-BR" sz="2400" dirty="0" smtClean="0">
                <a:latin typeface="Cabin" charset="0"/>
              </a:rPr>
              <a:t>.</a:t>
            </a:r>
          </a:p>
          <a:p>
            <a:endParaRPr lang="pt-BR" sz="2400" dirty="0">
              <a:latin typeface="Cabin" charset="0"/>
            </a:endParaRPr>
          </a:p>
          <a:p>
            <a:r>
              <a:rPr lang="pt-BR" sz="2400" dirty="0">
                <a:latin typeface="Cabin" charset="0"/>
              </a:rPr>
              <a:t> </a:t>
            </a:r>
            <a:r>
              <a:rPr lang="pt-BR" sz="2400" dirty="0" smtClean="0">
                <a:latin typeface="Cabin" charset="0"/>
              </a:rPr>
              <a:t>	</a:t>
            </a:r>
            <a:endParaRPr lang="pt-BR" sz="2400" dirty="0">
              <a:latin typeface="Cabin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332657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2400" b="1" dirty="0" smtClean="0">
                <a:solidFill>
                  <a:srgbClr val="1F497D"/>
                </a:solidFill>
                <a:latin typeface="Cabin"/>
                <a:ea typeface="Cabin"/>
                <a:cs typeface="Cabin"/>
              </a:rPr>
              <a:t>PROCESSO DE APLICAÇÃO DO MMD-TC </a:t>
            </a:r>
            <a:endParaRPr lang="en-US" sz="2400" b="1" dirty="0">
              <a:solidFill>
                <a:srgbClr val="1F497D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27684" y="3175808"/>
            <a:ext cx="568863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Cabin" charset="0"/>
              </a:rPr>
              <a:t>Valtuir </a:t>
            </a:r>
            <a:r>
              <a:rPr lang="pt-BR" sz="1800" dirty="0">
                <a:latin typeface="Cabin" charset="0"/>
              </a:rPr>
              <a:t>Pereira Nunes – Diretor-Geral</a:t>
            </a:r>
          </a:p>
          <a:p>
            <a:pPr algn="ctr"/>
            <a:r>
              <a:rPr lang="pt-BR" sz="1800" dirty="0" smtClean="0">
                <a:latin typeface="Cabin" charset="0"/>
              </a:rPr>
              <a:t>Sandro </a:t>
            </a:r>
            <a:r>
              <a:rPr lang="pt-BR" sz="1800" dirty="0">
                <a:latin typeface="Cabin" charset="0"/>
              </a:rPr>
              <a:t>Correia de Borba – Diretor </a:t>
            </a:r>
            <a:r>
              <a:rPr lang="pt-BR" sz="1800" dirty="0" smtClean="0">
                <a:latin typeface="Cabin" charset="0"/>
              </a:rPr>
              <a:t>Administrativo</a:t>
            </a:r>
          </a:p>
          <a:p>
            <a:pPr algn="ctr"/>
            <a:endParaRPr lang="pt-BR" sz="1800" dirty="0" smtClean="0">
              <a:latin typeface="Cabin" charset="0"/>
            </a:endParaRPr>
          </a:p>
          <a:p>
            <a:pPr algn="ctr"/>
            <a:r>
              <a:rPr lang="pt-BR" sz="1800" dirty="0" smtClean="0">
                <a:latin typeface="Cabin" charset="0"/>
              </a:rPr>
              <a:t>(ponto forte: amplo conhecimento da Casa e do QATC)</a:t>
            </a:r>
            <a:endParaRPr lang="pt-BR" sz="1800" dirty="0" smtClean="0">
              <a:latin typeface="Cabin" charset="0"/>
            </a:endParaRPr>
          </a:p>
          <a:p>
            <a:pPr algn="ctr"/>
            <a:endParaRPr lang="en-US" sz="1800" dirty="0">
              <a:solidFill>
                <a:schemeClr val="tx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27684" y="4941168"/>
            <a:ext cx="576064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latin typeface="Cabin" charset="0"/>
              </a:rPr>
              <a:t>Necessidade de agregar assessores das Direções no trabalho de </a:t>
            </a:r>
            <a:r>
              <a:rPr lang="pt-BR" sz="1800" dirty="0" smtClean="0">
                <a:latin typeface="Cabin" charset="0"/>
              </a:rPr>
              <a:t>revisão</a:t>
            </a:r>
          </a:p>
          <a:p>
            <a:pPr algn="ctr"/>
            <a:endParaRPr lang="pt-BR" sz="1800" dirty="0" smtClean="0">
              <a:latin typeface="Cabin" charset="0"/>
            </a:endParaRPr>
          </a:p>
          <a:p>
            <a:pPr algn="ctr"/>
            <a:r>
              <a:rPr lang="pt-BR" sz="1800" dirty="0" smtClean="0">
                <a:latin typeface="Cabin" charset="0"/>
              </a:rPr>
              <a:t>(não participaram do treinamento</a:t>
            </a:r>
            <a:r>
              <a:rPr lang="pt-BR" sz="1800" b="1" dirty="0" smtClean="0">
                <a:latin typeface="Cabin" charset="0"/>
              </a:rPr>
              <a:t> </a:t>
            </a:r>
            <a:r>
              <a:rPr lang="pt-BR" sz="1800" b="1" dirty="0" smtClean="0">
                <a:solidFill>
                  <a:srgbClr val="FF0000"/>
                </a:solidFill>
                <a:latin typeface="Cabin" charset="0"/>
              </a:rPr>
              <a:t>-&gt;</a:t>
            </a:r>
            <a:r>
              <a:rPr lang="pt-BR" sz="1800" b="1" dirty="0" smtClean="0">
                <a:latin typeface="Cabin" charset="0"/>
              </a:rPr>
              <a:t> </a:t>
            </a:r>
            <a:r>
              <a:rPr lang="pt-BR" sz="1800" dirty="0" smtClean="0">
                <a:latin typeface="Cabin" charset="0"/>
              </a:rPr>
              <a:t>retrabalho inicial)</a:t>
            </a:r>
            <a:endParaRPr lang="pt-BR" sz="1800" dirty="0">
              <a:latin typeface="Cabin" charset="0"/>
            </a:endParaRPr>
          </a:p>
        </p:txBody>
      </p:sp>
      <p:sp>
        <p:nvSpPr>
          <p:cNvPr id="8" name="Seta para baixo 7"/>
          <p:cNvSpPr/>
          <p:nvPr/>
        </p:nvSpPr>
        <p:spPr>
          <a:xfrm>
            <a:off x="4401692" y="4451964"/>
            <a:ext cx="3406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607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1044</Words>
  <Application>Microsoft Office PowerPoint</Application>
  <PresentationFormat>Apresentação na tela (4:3)</PresentationFormat>
  <Paragraphs>232</Paragraphs>
  <Slides>26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Cabin</vt:lpstr>
      <vt:lpstr>Wingdings</vt:lpstr>
      <vt:lpstr>Office Theme</vt:lpstr>
      <vt:lpstr>Documento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Cristina Assmann</dc:creator>
  <cp:lastModifiedBy>Cristina Assmann</cp:lastModifiedBy>
  <cp:revision>88</cp:revision>
  <dcterms:modified xsi:type="dcterms:W3CDTF">2015-12-01T14:54:08Z</dcterms:modified>
</cp:coreProperties>
</file>