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Ubuntu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ânia Melo Azevedo" initials="" lastIdx="1" clrIdx="0"/>
  <p:cmAuthor id="1" name="Glauco Pimentel Vasconcelos Júnio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2D734-F865-4851-8359-EBD530FECC62}">
  <a:tblStyle styleId="{85B2D734-F865-4851-8359-EBD530FECC6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AB34559-ADB8-41CB-90D4-272523871A34}" styleName="Table_1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B4DF66-719D-442C-891C-918ABA4F11C3}" styleName="Table_2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C8AB4-B361-468B-AF48-0DA864C91320}" styleName="Table_3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D8AB53-CB9A-4AD6-834A-33885B62B3D3}" styleName="Table_4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F759BE-EB5C-49D9-BA79-E59C6B78C694}" styleName="Table_5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3T09:15:37.937" idx="1">
    <p:pos x="6000" y="0"/>
    <p:text>idem ao comentário no arquivo da apresentação do stand</p:text>
  </p:cm>
  <p:cm authorId="1" dt="2015-12-03T09:15:37.947" idx="1">
    <p:pos x="6000" y="100"/>
    <p:text>Manter esse slide?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079092" y="-1421538"/>
            <a:ext cx="2982900" cy="82292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1270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445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01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»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779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430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208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986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858633" y="823814"/>
            <a:ext cx="2237400" cy="7998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29262" y="53564"/>
            <a:ext cx="2237400" cy="23402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1270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445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01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»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779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430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208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986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0" y="-76200"/>
            <a:ext cx="9144000" cy="3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pt-BR" sz="800" b="1">
                <a:solidFill>
                  <a:schemeClr val="lt1"/>
                </a:solidFill>
              </a:rPr>
              <a:t>ÍNDICE DE TRANSPARÊNCIA DOS MUNICÍPIOS DE PERNAMBUCO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66623" y="814618"/>
            <a:ext cx="3021600" cy="5621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33247" y="1485980"/>
            <a:ext cx="2488500" cy="6701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11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9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 sz="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5877" y="1201661"/>
            <a:ext cx="8229299" cy="2982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1270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445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–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01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»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77900" indent="-508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430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208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98600" indent="-38100" algn="l" rtl="0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80819" y="1685082"/>
            <a:ext cx="3021600" cy="5208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algn="l" rtl="0">
              <a:spcBef>
                <a:spcPts val="0"/>
              </a:spcBef>
              <a:defRPr sz="15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80819" y="1111450"/>
            <a:ext cx="3021600" cy="5736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b" anchorCtr="1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177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700">
                <a:solidFill>
                  <a:srgbClr val="888888"/>
                </a:solidFill>
              </a:defRPr>
            </a:lvl2pPr>
            <a:lvl3pPr marL="355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600">
                <a:solidFill>
                  <a:srgbClr val="888888"/>
                </a:solidFill>
              </a:defRPr>
            </a:lvl3pPr>
            <a:lvl4pPr marL="533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4pPr>
            <a:lvl5pPr marL="711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5pPr>
            <a:lvl6pPr marL="889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6pPr>
            <a:lvl7pPr marL="1066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7pPr>
            <a:lvl8pPr marL="12319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8pPr>
            <a:lvl9pPr marL="14097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7749" y="611874"/>
            <a:ext cx="1570200" cy="17307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rtl="0">
              <a:spcBef>
                <a:spcPts val="0"/>
              </a:spcBef>
              <a:defRPr sz="1100"/>
            </a:lvl1pPr>
            <a:lvl2pPr rtl="0">
              <a:spcBef>
                <a:spcPts val="0"/>
              </a:spcBef>
              <a:defRPr sz="900"/>
            </a:lvl2pPr>
            <a:lvl3pPr rtl="0">
              <a:spcBef>
                <a:spcPts val="0"/>
              </a:spcBef>
              <a:defRPr sz="800"/>
            </a:lvl3pPr>
            <a:lvl4pPr rtl="0">
              <a:spcBef>
                <a:spcPts val="0"/>
              </a:spcBef>
              <a:defRPr sz="700"/>
            </a:lvl4pPr>
            <a:lvl5pPr rtl="0">
              <a:spcBef>
                <a:spcPts val="0"/>
              </a:spcBef>
              <a:defRPr sz="700"/>
            </a:lvl5pPr>
            <a:lvl6pPr rtl="0">
              <a:spcBef>
                <a:spcPts val="0"/>
              </a:spcBef>
              <a:defRPr sz="700"/>
            </a:lvl6pPr>
            <a:lvl7pPr rtl="0">
              <a:spcBef>
                <a:spcPts val="0"/>
              </a:spcBef>
              <a:defRPr sz="700"/>
            </a:lvl7pPr>
            <a:lvl8pPr rtl="0">
              <a:spcBef>
                <a:spcPts val="0"/>
              </a:spcBef>
              <a:defRPr sz="700"/>
            </a:lvl8pPr>
            <a:lvl9pPr rtl="0">
              <a:spcBef>
                <a:spcPts val="0"/>
              </a:spcBef>
              <a:defRPr sz="7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807116" y="611874"/>
            <a:ext cx="1570200" cy="17307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rtl="0">
              <a:spcBef>
                <a:spcPts val="0"/>
              </a:spcBef>
              <a:defRPr sz="1100"/>
            </a:lvl1pPr>
            <a:lvl2pPr rtl="0">
              <a:spcBef>
                <a:spcPts val="0"/>
              </a:spcBef>
              <a:defRPr sz="900"/>
            </a:lvl2pPr>
            <a:lvl3pPr rtl="0">
              <a:spcBef>
                <a:spcPts val="0"/>
              </a:spcBef>
              <a:defRPr sz="800"/>
            </a:lvl3pPr>
            <a:lvl4pPr rtl="0">
              <a:spcBef>
                <a:spcPts val="0"/>
              </a:spcBef>
              <a:defRPr sz="700"/>
            </a:lvl4pPr>
            <a:lvl5pPr rtl="0">
              <a:spcBef>
                <a:spcPts val="0"/>
              </a:spcBef>
              <a:defRPr sz="700"/>
            </a:lvl5pPr>
            <a:lvl6pPr rtl="0">
              <a:spcBef>
                <a:spcPts val="0"/>
              </a:spcBef>
              <a:defRPr sz="700"/>
            </a:lvl6pPr>
            <a:lvl7pPr rtl="0">
              <a:spcBef>
                <a:spcPts val="0"/>
              </a:spcBef>
              <a:defRPr sz="700"/>
            </a:lvl7pPr>
            <a:lvl8pPr rtl="0">
              <a:spcBef>
                <a:spcPts val="0"/>
              </a:spcBef>
              <a:defRPr sz="700"/>
            </a:lvl8pPr>
            <a:lvl9pPr rtl="0">
              <a:spcBef>
                <a:spcPts val="0"/>
              </a:spcBef>
              <a:defRPr sz="7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7749" y="586986"/>
            <a:ext cx="1570799" cy="2445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b" anchorCtr="1"/>
          <a:lstStyle>
            <a:lvl1pPr marL="0" indent="0" rtl="0">
              <a:spcBef>
                <a:spcPts val="0"/>
              </a:spcBef>
              <a:buFont typeface="Calibri"/>
              <a:buNone/>
              <a:defRPr sz="900" b="1"/>
            </a:lvl1pPr>
            <a:lvl2pPr marL="177800" indent="0" rtl="0">
              <a:spcBef>
                <a:spcPts val="0"/>
              </a:spcBef>
              <a:buFont typeface="Calibri"/>
              <a:buNone/>
              <a:defRPr sz="800" b="1"/>
            </a:lvl2pPr>
            <a:lvl3pPr marL="355600" indent="0" rtl="0">
              <a:spcBef>
                <a:spcPts val="0"/>
              </a:spcBef>
              <a:buFont typeface="Calibri"/>
              <a:buNone/>
              <a:defRPr sz="700" b="1"/>
            </a:lvl3pPr>
            <a:lvl4pPr marL="533400" indent="0" rtl="0">
              <a:spcBef>
                <a:spcPts val="0"/>
              </a:spcBef>
              <a:buFont typeface="Calibri"/>
              <a:buNone/>
              <a:defRPr sz="600" b="1"/>
            </a:lvl4pPr>
            <a:lvl5pPr marL="711200" indent="0" rtl="0">
              <a:spcBef>
                <a:spcPts val="0"/>
              </a:spcBef>
              <a:buFont typeface="Calibri"/>
              <a:buNone/>
              <a:defRPr sz="600" b="1"/>
            </a:lvl5pPr>
            <a:lvl6pPr marL="889000" indent="0" rtl="0">
              <a:spcBef>
                <a:spcPts val="0"/>
              </a:spcBef>
              <a:buFont typeface="Calibri"/>
              <a:buNone/>
              <a:defRPr sz="600" b="1"/>
            </a:lvl6pPr>
            <a:lvl7pPr marL="1066800" indent="0" rtl="0">
              <a:spcBef>
                <a:spcPts val="0"/>
              </a:spcBef>
              <a:buFont typeface="Calibri"/>
              <a:buNone/>
              <a:defRPr sz="600" b="1"/>
            </a:lvl7pPr>
            <a:lvl8pPr marL="1231900" indent="0" rtl="0">
              <a:spcBef>
                <a:spcPts val="0"/>
              </a:spcBef>
              <a:buFont typeface="Calibri"/>
              <a:buNone/>
              <a:defRPr sz="600" b="1"/>
            </a:lvl8pPr>
            <a:lvl9pPr marL="1409700" indent="0" rtl="0">
              <a:spcBef>
                <a:spcPts val="0"/>
              </a:spcBef>
              <a:buFont typeface="Calibri"/>
              <a:buNone/>
              <a:defRPr sz="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77749" y="831615"/>
            <a:ext cx="1570799" cy="15108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rtl="0">
              <a:spcBef>
                <a:spcPts val="0"/>
              </a:spcBef>
              <a:defRPr sz="900"/>
            </a:lvl1pPr>
            <a:lvl2pPr rtl="0">
              <a:spcBef>
                <a:spcPts val="0"/>
              </a:spcBef>
              <a:defRPr sz="800"/>
            </a:lvl2pPr>
            <a:lvl3pPr rtl="0">
              <a:spcBef>
                <a:spcPts val="0"/>
              </a:spcBef>
              <a:defRPr sz="700"/>
            </a:lvl3pPr>
            <a:lvl4pPr rtl="0">
              <a:spcBef>
                <a:spcPts val="0"/>
              </a:spcBef>
              <a:defRPr sz="600"/>
            </a:lvl4pPr>
            <a:lvl5pPr rtl="0">
              <a:spcBef>
                <a:spcPts val="0"/>
              </a:spcBef>
              <a:defRPr sz="600"/>
            </a:lvl5pPr>
            <a:lvl6pPr rtl="0">
              <a:spcBef>
                <a:spcPts val="0"/>
              </a:spcBef>
              <a:defRPr sz="600"/>
            </a:lvl6pPr>
            <a:lvl7pPr rtl="0">
              <a:spcBef>
                <a:spcPts val="0"/>
              </a:spcBef>
              <a:defRPr sz="600"/>
            </a:lvl7pPr>
            <a:lvl8pPr rtl="0">
              <a:spcBef>
                <a:spcPts val="0"/>
              </a:spcBef>
              <a:defRPr sz="600"/>
            </a:lvl8pPr>
            <a:lvl9pPr rtl="0">
              <a:spcBef>
                <a:spcPts val="0"/>
              </a:spcBef>
              <a:defRPr sz="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805881" y="586986"/>
            <a:ext cx="1571400" cy="2445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b" anchorCtr="1"/>
          <a:lstStyle>
            <a:lvl1pPr marL="0" indent="0" rtl="0">
              <a:spcBef>
                <a:spcPts val="0"/>
              </a:spcBef>
              <a:buFont typeface="Calibri"/>
              <a:buNone/>
              <a:defRPr sz="900" b="1"/>
            </a:lvl1pPr>
            <a:lvl2pPr marL="177800" indent="0" rtl="0">
              <a:spcBef>
                <a:spcPts val="0"/>
              </a:spcBef>
              <a:buFont typeface="Calibri"/>
              <a:buNone/>
              <a:defRPr sz="800" b="1"/>
            </a:lvl2pPr>
            <a:lvl3pPr marL="355600" indent="0" rtl="0">
              <a:spcBef>
                <a:spcPts val="0"/>
              </a:spcBef>
              <a:buFont typeface="Calibri"/>
              <a:buNone/>
              <a:defRPr sz="700" b="1"/>
            </a:lvl3pPr>
            <a:lvl4pPr marL="533400" indent="0" rtl="0">
              <a:spcBef>
                <a:spcPts val="0"/>
              </a:spcBef>
              <a:buFont typeface="Calibri"/>
              <a:buNone/>
              <a:defRPr sz="600" b="1"/>
            </a:lvl4pPr>
            <a:lvl5pPr marL="711200" indent="0" rtl="0">
              <a:spcBef>
                <a:spcPts val="0"/>
              </a:spcBef>
              <a:buFont typeface="Calibri"/>
              <a:buNone/>
              <a:defRPr sz="600" b="1"/>
            </a:lvl5pPr>
            <a:lvl6pPr marL="889000" indent="0" rtl="0">
              <a:spcBef>
                <a:spcPts val="0"/>
              </a:spcBef>
              <a:buFont typeface="Calibri"/>
              <a:buNone/>
              <a:defRPr sz="600" b="1"/>
            </a:lvl6pPr>
            <a:lvl7pPr marL="1066800" indent="0" rtl="0">
              <a:spcBef>
                <a:spcPts val="0"/>
              </a:spcBef>
              <a:buFont typeface="Calibri"/>
              <a:buNone/>
              <a:defRPr sz="600" b="1"/>
            </a:lvl7pPr>
            <a:lvl8pPr marL="1231900" indent="0" rtl="0">
              <a:spcBef>
                <a:spcPts val="0"/>
              </a:spcBef>
              <a:buFont typeface="Calibri"/>
              <a:buNone/>
              <a:defRPr sz="600" b="1"/>
            </a:lvl8pPr>
            <a:lvl9pPr marL="1409700" indent="0" rtl="0">
              <a:spcBef>
                <a:spcPts val="0"/>
              </a:spcBef>
              <a:buFont typeface="Calibri"/>
              <a:buNone/>
              <a:defRPr sz="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805881" y="831615"/>
            <a:ext cx="1571400" cy="15108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rtl="0">
              <a:spcBef>
                <a:spcPts val="0"/>
              </a:spcBef>
              <a:defRPr sz="900"/>
            </a:lvl1pPr>
            <a:lvl2pPr rtl="0">
              <a:spcBef>
                <a:spcPts val="0"/>
              </a:spcBef>
              <a:defRPr sz="800"/>
            </a:lvl2pPr>
            <a:lvl3pPr rtl="0">
              <a:spcBef>
                <a:spcPts val="0"/>
              </a:spcBef>
              <a:defRPr sz="700"/>
            </a:lvl3pPr>
            <a:lvl4pPr rtl="0">
              <a:spcBef>
                <a:spcPts val="0"/>
              </a:spcBef>
              <a:defRPr sz="600"/>
            </a:lvl4pPr>
            <a:lvl5pPr rtl="0">
              <a:spcBef>
                <a:spcPts val="0"/>
              </a:spcBef>
              <a:defRPr sz="600"/>
            </a:lvl5pPr>
            <a:lvl6pPr rtl="0">
              <a:spcBef>
                <a:spcPts val="0"/>
              </a:spcBef>
              <a:defRPr sz="600"/>
            </a:lvl6pPr>
            <a:lvl7pPr rtl="0">
              <a:spcBef>
                <a:spcPts val="0"/>
              </a:spcBef>
              <a:defRPr sz="600"/>
            </a:lvl7pPr>
            <a:lvl8pPr rtl="0">
              <a:spcBef>
                <a:spcPts val="0"/>
              </a:spcBef>
              <a:defRPr sz="600"/>
            </a:lvl8pPr>
            <a:lvl9pPr rtl="0">
              <a:spcBef>
                <a:spcPts val="0"/>
              </a:spcBef>
              <a:defRPr sz="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7749" y="104407"/>
            <a:ext cx="1169699" cy="4443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b" anchorCtr="1"/>
          <a:lstStyle>
            <a:lvl1pPr algn="l" rtl="0">
              <a:spcBef>
                <a:spcPts val="0"/>
              </a:spcBef>
              <a:defRPr sz="8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389899" y="104407"/>
            <a:ext cx="1987200" cy="22379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100"/>
            </a:lvl2pPr>
            <a:lvl3pPr rtl="0">
              <a:spcBef>
                <a:spcPts val="0"/>
              </a:spcBef>
              <a:defRPr sz="900"/>
            </a:lvl3pPr>
            <a:lvl4pPr rtl="0">
              <a:spcBef>
                <a:spcPts val="0"/>
              </a:spcBef>
              <a:defRPr sz="800"/>
            </a:lvl4pPr>
            <a:lvl5pPr rtl="0">
              <a:spcBef>
                <a:spcPts val="0"/>
              </a:spcBef>
              <a:defRPr sz="800"/>
            </a:lvl5pPr>
            <a:lvl6pPr rtl="0">
              <a:spcBef>
                <a:spcPts val="0"/>
              </a:spcBef>
              <a:defRPr sz="800"/>
            </a:lvl6pPr>
            <a:lvl7pPr rtl="0">
              <a:spcBef>
                <a:spcPts val="0"/>
              </a:spcBef>
              <a:defRPr sz="800"/>
            </a:lvl7pPr>
            <a:lvl8pPr rtl="0">
              <a:spcBef>
                <a:spcPts val="0"/>
              </a:spcBef>
              <a:defRPr sz="800"/>
            </a:lvl8pPr>
            <a:lvl9pPr rtl="0">
              <a:spcBef>
                <a:spcPts val="0"/>
              </a:spcBef>
              <a:defRPr sz="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77749" y="548744"/>
            <a:ext cx="1169699" cy="17936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indent="0" rtl="0">
              <a:spcBef>
                <a:spcPts val="0"/>
              </a:spcBef>
              <a:buFont typeface="Calibri"/>
              <a:buNone/>
              <a:defRPr sz="500"/>
            </a:lvl1pPr>
            <a:lvl2pPr marL="177800" indent="0" rtl="0">
              <a:spcBef>
                <a:spcPts val="0"/>
              </a:spcBef>
              <a:buFont typeface="Calibri"/>
              <a:buNone/>
              <a:defRPr sz="500"/>
            </a:lvl2pPr>
            <a:lvl3pPr marL="355600" indent="0" rtl="0">
              <a:spcBef>
                <a:spcPts val="0"/>
              </a:spcBef>
              <a:buFont typeface="Calibri"/>
              <a:buNone/>
              <a:defRPr sz="400"/>
            </a:lvl3pPr>
            <a:lvl4pPr marL="533400" indent="0" rtl="0">
              <a:spcBef>
                <a:spcPts val="0"/>
              </a:spcBef>
              <a:buFont typeface="Calibri"/>
              <a:buNone/>
              <a:defRPr sz="300"/>
            </a:lvl4pPr>
            <a:lvl5pPr marL="711200" indent="0" rtl="0">
              <a:spcBef>
                <a:spcPts val="0"/>
              </a:spcBef>
              <a:buFont typeface="Calibri"/>
              <a:buNone/>
              <a:defRPr sz="300"/>
            </a:lvl5pPr>
            <a:lvl6pPr marL="889000" indent="0" rtl="0">
              <a:spcBef>
                <a:spcPts val="0"/>
              </a:spcBef>
              <a:buFont typeface="Calibri"/>
              <a:buNone/>
              <a:defRPr sz="300"/>
            </a:lvl6pPr>
            <a:lvl7pPr marL="1066800" indent="0" rtl="0">
              <a:spcBef>
                <a:spcPts val="0"/>
              </a:spcBef>
              <a:buFont typeface="Calibri"/>
              <a:buNone/>
              <a:defRPr sz="300"/>
            </a:lvl7pPr>
            <a:lvl8pPr marL="1231900" indent="0" rtl="0">
              <a:spcBef>
                <a:spcPts val="0"/>
              </a:spcBef>
              <a:buFont typeface="Calibri"/>
              <a:buNone/>
              <a:defRPr sz="300"/>
            </a:lvl8pPr>
            <a:lvl9pPr marL="1409700" indent="0" rtl="0">
              <a:spcBef>
                <a:spcPts val="0"/>
              </a:spcBef>
              <a:buFont typeface="Calibri"/>
              <a:buNone/>
              <a:defRPr sz="3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96801" y="1835623"/>
            <a:ext cx="2133000" cy="2166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b" anchorCtr="1"/>
          <a:lstStyle>
            <a:lvl1pPr algn="l" rtl="0">
              <a:spcBef>
                <a:spcPts val="0"/>
              </a:spcBef>
              <a:defRPr sz="8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696801" y="234309"/>
            <a:ext cx="2133000" cy="15735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SzPct val="41666"/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buClr>
                <a:schemeClr val="dk1"/>
              </a:buClr>
              <a:buSzPct val="45454"/>
              <a:buFont typeface="Calibri"/>
              <a:buNone/>
              <a:defRPr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buClr>
                <a:schemeClr val="dk1"/>
              </a:buClr>
              <a:buSzPct val="55555"/>
              <a:buFont typeface="Calibri"/>
              <a:buNone/>
              <a:defRPr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buClr>
                <a:schemeClr val="dk1"/>
              </a:buClr>
              <a:buSzPct val="62500"/>
              <a:buFont typeface="Calibri"/>
              <a:buNone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6801" y="2052328"/>
            <a:ext cx="2133000" cy="3078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indent="0" rtl="0">
              <a:spcBef>
                <a:spcPts val="0"/>
              </a:spcBef>
              <a:buFont typeface="Calibri"/>
              <a:buNone/>
              <a:defRPr sz="500"/>
            </a:lvl1pPr>
            <a:lvl2pPr marL="177800" indent="0" rtl="0">
              <a:spcBef>
                <a:spcPts val="0"/>
              </a:spcBef>
              <a:buFont typeface="Calibri"/>
              <a:buNone/>
              <a:defRPr sz="500"/>
            </a:lvl2pPr>
            <a:lvl3pPr marL="355600" indent="0" rtl="0">
              <a:spcBef>
                <a:spcPts val="0"/>
              </a:spcBef>
              <a:buFont typeface="Calibri"/>
              <a:buNone/>
              <a:defRPr sz="400"/>
            </a:lvl3pPr>
            <a:lvl4pPr marL="533400" indent="0" rtl="0">
              <a:spcBef>
                <a:spcPts val="0"/>
              </a:spcBef>
              <a:buFont typeface="Calibri"/>
              <a:buNone/>
              <a:defRPr sz="300"/>
            </a:lvl4pPr>
            <a:lvl5pPr marL="711200" indent="0" rtl="0">
              <a:spcBef>
                <a:spcPts val="0"/>
              </a:spcBef>
              <a:buFont typeface="Calibri"/>
              <a:buNone/>
              <a:defRPr sz="300"/>
            </a:lvl5pPr>
            <a:lvl6pPr marL="889000" indent="0" rtl="0">
              <a:spcBef>
                <a:spcPts val="0"/>
              </a:spcBef>
              <a:buFont typeface="Calibri"/>
              <a:buNone/>
              <a:defRPr sz="300"/>
            </a:lvl6pPr>
            <a:lvl7pPr marL="1066800" indent="0" rtl="0">
              <a:spcBef>
                <a:spcPts val="0"/>
              </a:spcBef>
              <a:buFont typeface="Calibri"/>
              <a:buNone/>
              <a:defRPr sz="300"/>
            </a:lvl7pPr>
            <a:lvl8pPr marL="1231900" indent="0" rtl="0">
              <a:spcBef>
                <a:spcPts val="0"/>
              </a:spcBef>
              <a:buFont typeface="Calibri"/>
              <a:buNone/>
              <a:defRPr sz="300"/>
            </a:lvl8pPr>
            <a:lvl9pPr marL="1409700" indent="0" rtl="0">
              <a:spcBef>
                <a:spcPts val="0"/>
              </a:spcBef>
              <a:buFont typeface="Calibri"/>
              <a:buNone/>
              <a:defRPr sz="3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5877" y="203053"/>
            <a:ext cx="8229299" cy="858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ctr" anchorCtr="1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SzPct val="29411"/>
              <a:buFont typeface="Calibri"/>
              <a:buNone/>
              <a:defRPr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buSzPct val="100000"/>
              <a:defRPr sz="500"/>
            </a:lvl2pPr>
            <a:lvl3pPr marL="0" marR="0" indent="0" algn="l" rtl="0">
              <a:spcBef>
                <a:spcPts val="0"/>
              </a:spcBef>
              <a:buSzPct val="100000"/>
              <a:defRPr sz="500"/>
            </a:lvl3pPr>
            <a:lvl4pPr marL="0" marR="0" indent="0" algn="l" rtl="0">
              <a:spcBef>
                <a:spcPts val="0"/>
              </a:spcBef>
              <a:buSzPct val="100000"/>
              <a:defRPr sz="500"/>
            </a:lvl4pPr>
            <a:lvl5pPr marL="0" marR="0" indent="0" algn="l" rtl="0">
              <a:spcBef>
                <a:spcPts val="0"/>
              </a:spcBef>
              <a:buSzPct val="100000"/>
              <a:defRPr sz="500"/>
            </a:lvl5pPr>
            <a:lvl6pPr marL="0" marR="0" indent="0" algn="l" rtl="0">
              <a:spcBef>
                <a:spcPts val="0"/>
              </a:spcBef>
              <a:buSzPct val="100000"/>
              <a:defRPr sz="500"/>
            </a:lvl6pPr>
            <a:lvl7pPr marL="0" marR="0" indent="0" algn="l" rtl="0">
              <a:spcBef>
                <a:spcPts val="0"/>
              </a:spcBef>
              <a:buSzPct val="100000"/>
              <a:defRPr sz="500"/>
            </a:lvl7pPr>
            <a:lvl8pPr marL="0" marR="0" indent="0" algn="l" rtl="0">
              <a:spcBef>
                <a:spcPts val="0"/>
              </a:spcBef>
              <a:buSzPct val="100000"/>
              <a:defRPr sz="500"/>
            </a:lvl8pPr>
            <a:lvl9pPr marL="0" marR="0" indent="0" algn="l" rtl="0">
              <a:spcBef>
                <a:spcPts val="0"/>
              </a:spcBef>
              <a:buSzPct val="100000"/>
              <a:defRPr sz="50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5877" y="1201661"/>
            <a:ext cx="8229299" cy="29829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127000" marR="0" indent="-50800" algn="l" rtl="0">
              <a:spcBef>
                <a:spcPts val="200"/>
              </a:spcBef>
              <a:buClr>
                <a:schemeClr val="dk1"/>
              </a:buClr>
              <a:buSzPct val="41666"/>
              <a:buFont typeface="Arial"/>
              <a:buChar char="•"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indent="-50800" algn="l" rtl="0">
              <a:spcBef>
                <a:spcPts val="200"/>
              </a:spcBef>
              <a:buClr>
                <a:schemeClr val="dk1"/>
              </a:buClr>
              <a:buSzPct val="45454"/>
              <a:buFont typeface="Arial"/>
              <a:buChar char="–"/>
              <a:defRPr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44500" marR="0" indent="-38100" algn="l" rtl="0">
              <a:spcBef>
                <a:spcPts val="200"/>
              </a:spcBef>
              <a:buClr>
                <a:schemeClr val="dk1"/>
              </a:buClr>
              <a:buSzPct val="55555"/>
              <a:buFont typeface="Arial"/>
              <a:buChar char="•"/>
              <a:defRPr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marR="0" indent="-381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–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0100" marR="0" indent="-381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»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77900" marR="0" indent="-508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•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43000" marR="0" indent="-381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•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20800" marR="0" indent="-381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•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98600" marR="0" indent="-38100" algn="l" rtl="0">
              <a:spcBef>
                <a:spcPts val="200"/>
              </a:spcBef>
              <a:buClr>
                <a:schemeClr val="dk1"/>
              </a:buClr>
              <a:buSzPct val="62500"/>
              <a:buFont typeface="Arial"/>
              <a:buChar char="•"/>
              <a:defRPr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5877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5918" y="4684260"/>
            <a:ext cx="2898299" cy="354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/>
          <a:lstStyle>
            <a:lvl1pPr marL="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78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556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334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112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668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319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09700" marR="0" indent="0" algn="l" rtl="0">
              <a:spcBef>
                <a:spcPts val="0"/>
              </a:spcBef>
              <a:buSzPct val="71428"/>
              <a:defRPr sz="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4869" y="4684260"/>
            <a:ext cx="2130299" cy="354599"/>
          </a:xfrm>
          <a:prstGeom prst="rect">
            <a:avLst/>
          </a:prstGeom>
          <a:noFill/>
          <a:ln>
            <a:noFill/>
          </a:ln>
        </p:spPr>
        <p:txBody>
          <a:bodyPr lIns="35350" tIns="17675" rIns="35350" bIns="17675" anchor="t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4759" y="6470"/>
            <a:ext cx="9128100" cy="5143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.pe.gov.br/indicedetransparenci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.pe.gov.b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acebook.com/TribunaldeContasdePernambuco" TargetMode="External"/><Relationship Id="rId4" Type="http://schemas.openxmlformats.org/officeDocument/2006/relationships/hyperlink" Target="mailto:ouvidoria@tce.pe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-8675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700" y="823775"/>
            <a:ext cx="3326604" cy="22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619625" y="2973625"/>
            <a:ext cx="1877699" cy="3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i="1">
                <a:solidFill>
                  <a:srgbClr val="2A6187"/>
                </a:solidFill>
                <a:latin typeface="Ubuntu"/>
                <a:ea typeface="Ubuntu"/>
                <a:cs typeface="Ubuntu"/>
                <a:sym typeface="Ubuntu"/>
              </a:rPr>
              <a:t>Novembro 2015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9374" y="3886823"/>
            <a:ext cx="2558200" cy="10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49" y="1236875"/>
            <a:ext cx="8871200" cy="35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7488850" y="4414850"/>
            <a:ext cx="1215000" cy="56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Site e Portal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Somente Site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Sem Site e sem Portal</a:t>
            </a:r>
          </a:p>
        </p:txBody>
      </p:sp>
      <p:sp>
        <p:nvSpPr>
          <p:cNvPr id="167" name="Shape 167"/>
          <p:cNvSpPr/>
          <p:nvPr/>
        </p:nvSpPr>
        <p:spPr>
          <a:xfrm>
            <a:off x="7355169" y="4525909"/>
            <a:ext cx="183899" cy="94199"/>
          </a:xfrm>
          <a:prstGeom prst="rect">
            <a:avLst/>
          </a:prstGeom>
          <a:solidFill>
            <a:srgbClr val="6CA9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355169" y="4679917"/>
            <a:ext cx="183899" cy="94199"/>
          </a:xfrm>
          <a:prstGeom prst="rect">
            <a:avLst/>
          </a:prstGeom>
          <a:solidFill>
            <a:srgbClr val="FFD40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355169" y="4841347"/>
            <a:ext cx="183899" cy="94199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70" name="Shape 170"/>
          <p:cNvCxnSpPr/>
          <p:nvPr/>
        </p:nvCxnSpPr>
        <p:spPr>
          <a:xfrm flipH="1">
            <a:off x="3252339" y="3609667"/>
            <a:ext cx="480299" cy="475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2841889" y="4027565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Itacuruba</a:t>
            </a:r>
          </a:p>
        </p:txBody>
      </p:sp>
      <p:cxnSp>
        <p:nvCxnSpPr>
          <p:cNvPr id="172" name="Shape 172"/>
          <p:cNvCxnSpPr/>
          <p:nvPr/>
        </p:nvCxnSpPr>
        <p:spPr>
          <a:xfrm rot="10800000">
            <a:off x="6440431" y="2348900"/>
            <a:ext cx="213599" cy="3636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173" name="Shape 173"/>
          <p:cNvSpPr txBox="1"/>
          <p:nvPr/>
        </p:nvSpPr>
        <p:spPr>
          <a:xfrm>
            <a:off x="6026681" y="2087902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Jataúba</a:t>
            </a:r>
          </a:p>
        </p:txBody>
      </p:sp>
      <p:cxnSp>
        <p:nvCxnSpPr>
          <p:cNvPr id="174" name="Shape 174"/>
          <p:cNvCxnSpPr/>
          <p:nvPr/>
        </p:nvCxnSpPr>
        <p:spPr>
          <a:xfrm rot="10800000">
            <a:off x="7327600" y="1837224"/>
            <a:ext cx="898499" cy="9834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6889798" y="1611818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Pombos</a:t>
            </a:r>
          </a:p>
        </p:txBody>
      </p:sp>
      <p:cxnSp>
        <p:nvCxnSpPr>
          <p:cNvPr id="176" name="Shape 176"/>
          <p:cNvCxnSpPr/>
          <p:nvPr/>
        </p:nvCxnSpPr>
        <p:spPr>
          <a:xfrm rot="10800000">
            <a:off x="7375215" y="1526936"/>
            <a:ext cx="911999" cy="10767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6765590" y="1272350"/>
            <a:ext cx="11694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Glória do Goitá</a:t>
            </a:r>
          </a:p>
        </p:txBody>
      </p:sp>
      <p:cxnSp>
        <p:nvCxnSpPr>
          <p:cNvPr id="178" name="Shape 178"/>
          <p:cNvCxnSpPr/>
          <p:nvPr/>
        </p:nvCxnSpPr>
        <p:spPr>
          <a:xfrm flipH="1">
            <a:off x="7998855" y="3374639"/>
            <a:ext cx="172199" cy="564599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7596536" y="3855509"/>
            <a:ext cx="8468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Gameleira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4294967295"/>
          </p:nvPr>
        </p:nvSpPr>
        <p:spPr>
          <a:xfrm>
            <a:off x="259575" y="452875"/>
            <a:ext cx="8343300" cy="7409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DISPONIBILIZAÇÃO DE SITE DA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PREFEITURA E DE PORTAL DA TRANSPARÊNCIA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ubTitle" idx="4294967295"/>
          </p:nvPr>
        </p:nvSpPr>
        <p:spPr>
          <a:xfrm>
            <a:off x="1244450" y="300475"/>
            <a:ext cx="6607800" cy="8262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PERCENTUAL DE MUNICÍPIOS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POR NÍVEL DE TRANSPARÊNCIA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825" y="946850"/>
            <a:ext cx="5607049" cy="419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11270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NÍVEIS DE TRANSPARÊNCIA</a:t>
            </a:r>
          </a:p>
          <a:p>
            <a:pPr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DOS PORTAIS DAS PREFEITURAS DE PERNAMBUCO</a:t>
            </a:r>
          </a:p>
          <a:p>
            <a:pPr marL="76200" lvl="0" indent="0" algn="ctr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50" y="1613787"/>
            <a:ext cx="77914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7274450" y="4008375"/>
            <a:ext cx="882600" cy="9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Desejado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Moderado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Insuficiente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Crítico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Inexistente</a:t>
            </a:r>
          </a:p>
        </p:txBody>
      </p:sp>
      <p:sp>
        <p:nvSpPr>
          <p:cNvPr id="194" name="Shape 194"/>
          <p:cNvSpPr/>
          <p:nvPr/>
        </p:nvSpPr>
        <p:spPr>
          <a:xfrm>
            <a:off x="7186089" y="4122177"/>
            <a:ext cx="140999" cy="88800"/>
          </a:xfrm>
          <a:prstGeom prst="rect">
            <a:avLst/>
          </a:prstGeom>
          <a:solidFill>
            <a:srgbClr val="3F9A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186089" y="4272918"/>
            <a:ext cx="140999" cy="88800"/>
          </a:xfrm>
          <a:prstGeom prst="rect">
            <a:avLst/>
          </a:prstGeom>
          <a:solidFill>
            <a:srgbClr val="A3C47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186089" y="4434530"/>
            <a:ext cx="140999" cy="88800"/>
          </a:xfrm>
          <a:prstGeom prst="rect">
            <a:avLst/>
          </a:prstGeom>
          <a:solidFill>
            <a:srgbClr val="F2D55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186089" y="4604179"/>
            <a:ext cx="140999" cy="88800"/>
          </a:xfrm>
          <a:prstGeom prst="rect">
            <a:avLst/>
          </a:prstGeom>
          <a:solidFill>
            <a:srgbClr val="EDAE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186089" y="4757725"/>
            <a:ext cx="140999" cy="88800"/>
          </a:xfrm>
          <a:prstGeom prst="rect">
            <a:avLst/>
          </a:prstGeom>
          <a:solidFill>
            <a:srgbClr val="C6655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7056400" y="3819725"/>
            <a:ext cx="2318400" cy="2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Nível de Transparência      Qtd. Municipios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184825" y="4011375"/>
            <a:ext cx="689400" cy="9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1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49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77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52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latin typeface="Ubuntu"/>
                <a:ea typeface="Ubuntu"/>
                <a:cs typeface="Ubuntu"/>
                <a:sym typeface="Ubuntu"/>
              </a:rPr>
              <a:t>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Shape 205"/>
          <p:cNvGraphicFramePr/>
          <p:nvPr/>
        </p:nvGraphicFramePr>
        <p:xfrm>
          <a:off x="1055819" y="1151700"/>
          <a:ext cx="6709250" cy="3883660"/>
        </p:xfrm>
        <a:graphic>
          <a:graphicData uri="http://schemas.openxmlformats.org/drawingml/2006/table">
            <a:tbl>
              <a:tblPr>
                <a:noFill/>
                <a:tableStyleId>{E1B4DF66-719D-442C-891C-918ABA4F11C3}</a:tableStyleId>
              </a:tblPr>
              <a:tblGrid>
                <a:gridCol w="6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Posição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Município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ITM</a:t>
                      </a:r>
                      <a:r>
                        <a:rPr lang="pt-BR" sz="1000" b="1" baseline="-25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Nível de Transparência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RECIFE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761,50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Desejado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2º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CABO DE SANTO AGOSTINHO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648,00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CACHOEIRINHA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641,50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GARANHUNS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638,25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PESQUEIRA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616,50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AMARAJI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608,50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7º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CHÃ GRANDE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599,50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8º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MOREILÂNDIA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597,00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9º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ALAGOINHA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593,00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10</a:t>
                      </a: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LAJEDO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592,00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6" name="Shape 206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8940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RANKING DOS MUNICÍPIOS COM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MAIORES ITM</a:t>
            </a:r>
            <a:r>
              <a:rPr lang="pt-BR" sz="18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4" y="1232987"/>
            <a:ext cx="8946848" cy="33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subTitle" idx="4294967295"/>
          </p:nvPr>
        </p:nvSpPr>
        <p:spPr>
          <a:xfrm>
            <a:off x="0" y="164504"/>
            <a:ext cx="9144000" cy="477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MUNICÍPIOS COM MAIORES ITM</a:t>
            </a:r>
            <a:r>
              <a:rPr lang="pt-BR" sz="18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243450" y="4221500"/>
            <a:ext cx="1374899" cy="2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Nível de Transparência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440200" y="4392922"/>
            <a:ext cx="1479899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Desejado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Moderado</a:t>
            </a:r>
          </a:p>
        </p:txBody>
      </p:sp>
      <p:sp>
        <p:nvSpPr>
          <p:cNvPr id="215" name="Shape 215"/>
          <p:cNvSpPr/>
          <p:nvPr/>
        </p:nvSpPr>
        <p:spPr>
          <a:xfrm>
            <a:off x="7343025" y="4497511"/>
            <a:ext cx="156000" cy="90299"/>
          </a:xfrm>
          <a:prstGeom prst="rect">
            <a:avLst/>
          </a:prstGeom>
          <a:solidFill>
            <a:srgbClr val="0079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7343025" y="4646295"/>
            <a:ext cx="156000" cy="90299"/>
          </a:xfrm>
          <a:prstGeom prst="rect">
            <a:avLst/>
          </a:prstGeom>
          <a:solidFill>
            <a:srgbClr val="6CA9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17" name="Shape 217"/>
          <p:cNvCxnSpPr>
            <a:endCxn id="218" idx="2"/>
          </p:cNvCxnSpPr>
          <p:nvPr/>
        </p:nvCxnSpPr>
        <p:spPr>
          <a:xfrm rot="10800000">
            <a:off x="2479351" y="1442799"/>
            <a:ext cx="84000" cy="5451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18" name="Shape 218"/>
          <p:cNvSpPr txBox="1"/>
          <p:nvPr/>
        </p:nvSpPr>
        <p:spPr>
          <a:xfrm>
            <a:off x="1984801" y="1181800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Moreilândia</a:t>
            </a:r>
          </a:p>
        </p:txBody>
      </p:sp>
      <p:cxnSp>
        <p:nvCxnSpPr>
          <p:cNvPr id="219" name="Shape 219"/>
          <p:cNvCxnSpPr>
            <a:endCxn id="220" idx="2"/>
          </p:cNvCxnSpPr>
          <p:nvPr/>
        </p:nvCxnSpPr>
        <p:spPr>
          <a:xfrm rot="10800000" flipH="1">
            <a:off x="6395051" y="2105074"/>
            <a:ext cx="137700" cy="9003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6038201" y="1844075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Pesqueira</a:t>
            </a:r>
          </a:p>
        </p:txBody>
      </p:sp>
      <p:cxnSp>
        <p:nvCxnSpPr>
          <p:cNvPr id="221" name="Shape 221"/>
          <p:cNvCxnSpPr>
            <a:endCxn id="222" idx="2"/>
          </p:cNvCxnSpPr>
          <p:nvPr/>
        </p:nvCxnSpPr>
        <p:spPr>
          <a:xfrm rot="10800000">
            <a:off x="6149909" y="2415040"/>
            <a:ext cx="163200" cy="774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22" name="Shape 222"/>
          <p:cNvSpPr txBox="1"/>
          <p:nvPr/>
        </p:nvSpPr>
        <p:spPr>
          <a:xfrm>
            <a:off x="5655359" y="2154040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Alagoinha</a:t>
            </a:r>
          </a:p>
        </p:txBody>
      </p:sp>
      <p:cxnSp>
        <p:nvCxnSpPr>
          <p:cNvPr id="223" name="Shape 223"/>
          <p:cNvCxnSpPr>
            <a:endCxn id="224" idx="0"/>
          </p:cNvCxnSpPr>
          <p:nvPr/>
        </p:nvCxnSpPr>
        <p:spPr>
          <a:xfrm flipH="1">
            <a:off x="5593094" y="3756492"/>
            <a:ext cx="1113600" cy="628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24" name="Shape 224"/>
          <p:cNvSpPr txBox="1"/>
          <p:nvPr/>
        </p:nvSpPr>
        <p:spPr>
          <a:xfrm>
            <a:off x="5098544" y="4385292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Garanhuns</a:t>
            </a:r>
          </a:p>
        </p:txBody>
      </p:sp>
      <p:cxnSp>
        <p:nvCxnSpPr>
          <p:cNvPr id="225" name="Shape 225"/>
          <p:cNvCxnSpPr>
            <a:endCxn id="226" idx="0"/>
          </p:cNvCxnSpPr>
          <p:nvPr/>
        </p:nvCxnSpPr>
        <p:spPr>
          <a:xfrm flipH="1">
            <a:off x="6812294" y="3365892"/>
            <a:ext cx="156300" cy="9432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6317744" y="4309092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Lajedo</a:t>
            </a:r>
          </a:p>
        </p:txBody>
      </p:sp>
      <p:cxnSp>
        <p:nvCxnSpPr>
          <p:cNvPr id="227" name="Shape 227"/>
          <p:cNvCxnSpPr>
            <a:endCxn id="228" idx="2"/>
          </p:cNvCxnSpPr>
          <p:nvPr/>
        </p:nvCxnSpPr>
        <p:spPr>
          <a:xfrm rot="10800000">
            <a:off x="6725694" y="1442792"/>
            <a:ext cx="191700" cy="17055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28" name="Shape 228"/>
          <p:cNvSpPr txBox="1"/>
          <p:nvPr/>
        </p:nvSpPr>
        <p:spPr>
          <a:xfrm>
            <a:off x="6231144" y="1181792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Cachoeirinha</a:t>
            </a:r>
          </a:p>
        </p:txBody>
      </p:sp>
      <p:cxnSp>
        <p:nvCxnSpPr>
          <p:cNvPr id="229" name="Shape 229"/>
          <p:cNvCxnSpPr>
            <a:endCxn id="230" idx="2"/>
          </p:cNvCxnSpPr>
          <p:nvPr/>
        </p:nvCxnSpPr>
        <p:spPr>
          <a:xfrm rot="10800000">
            <a:off x="7310193" y="1940742"/>
            <a:ext cx="750000" cy="1114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30" name="Shape 230"/>
          <p:cNvSpPr txBox="1"/>
          <p:nvPr/>
        </p:nvSpPr>
        <p:spPr>
          <a:xfrm>
            <a:off x="6815643" y="1679742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Amaraji</a:t>
            </a: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1" name="Shape 231"/>
          <p:cNvCxnSpPr>
            <a:endCxn id="232" idx="2"/>
          </p:cNvCxnSpPr>
          <p:nvPr/>
        </p:nvCxnSpPr>
        <p:spPr>
          <a:xfrm rot="10800000">
            <a:off x="7614993" y="1635942"/>
            <a:ext cx="401400" cy="11925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32" name="Shape 232"/>
          <p:cNvSpPr txBox="1"/>
          <p:nvPr/>
        </p:nvSpPr>
        <p:spPr>
          <a:xfrm>
            <a:off x="7120443" y="1374942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Chã Grande</a:t>
            </a: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3" name="Shape 233"/>
          <p:cNvCxnSpPr>
            <a:endCxn id="234" idx="2"/>
          </p:cNvCxnSpPr>
          <p:nvPr/>
        </p:nvCxnSpPr>
        <p:spPr>
          <a:xfrm rot="10800000">
            <a:off x="7930899" y="1350349"/>
            <a:ext cx="653100" cy="1548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34" name="Shape 234"/>
          <p:cNvSpPr txBox="1"/>
          <p:nvPr/>
        </p:nvSpPr>
        <p:spPr>
          <a:xfrm>
            <a:off x="7349050" y="917750"/>
            <a:ext cx="1163699" cy="4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Cabo de Santo Agostinho</a:t>
            </a: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5" name="Shape 235"/>
          <p:cNvCxnSpPr>
            <a:endCxn id="236" idx="2"/>
          </p:cNvCxnSpPr>
          <p:nvPr/>
        </p:nvCxnSpPr>
        <p:spPr>
          <a:xfrm rot="10800000">
            <a:off x="8604096" y="1260300"/>
            <a:ext cx="142500" cy="13299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36" name="Shape 236"/>
          <p:cNvSpPr txBox="1"/>
          <p:nvPr/>
        </p:nvSpPr>
        <p:spPr>
          <a:xfrm>
            <a:off x="8109546" y="999300"/>
            <a:ext cx="9890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Recife</a:t>
            </a: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Shape 241"/>
          <p:cNvGraphicFramePr/>
          <p:nvPr/>
        </p:nvGraphicFramePr>
        <p:xfrm>
          <a:off x="1491022" y="1151700"/>
          <a:ext cx="6249250" cy="3934160"/>
        </p:xfrm>
        <a:graphic>
          <a:graphicData uri="http://schemas.openxmlformats.org/drawingml/2006/table">
            <a:tbl>
              <a:tblPr>
                <a:noFill/>
                <a:tableStyleId>{172C8AB4-B361-468B-AF48-0DA864C91320}</a:tableStyleId>
              </a:tblPr>
              <a:tblGrid>
                <a:gridCol w="6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Posição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Município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ITM</a:t>
                      </a:r>
                      <a:r>
                        <a:rPr lang="pt-BR" sz="1000" b="1" baseline="-25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Nível de Transparência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175º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CAPOEIRAS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59,25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176º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CORRENTES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59,00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177º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ITAMBÉ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52,00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178º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ARAÇOIABA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44,00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179º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CARPINA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27,00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GAMELEIRA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GLÓRIA DO GOITÁ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ITACURUBA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JATAÚBA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POMBOS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2" name="Shape 242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7046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RANKING DOS MUNICÍPIOS COM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MENORES ITM</a:t>
            </a:r>
            <a:r>
              <a:rPr lang="pt-BR" sz="18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93943"/>
            <a:ext cx="8895852" cy="330500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7495175" y="4352450"/>
            <a:ext cx="1033199" cy="50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Crítico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Inexistente</a:t>
            </a:r>
          </a:p>
        </p:txBody>
      </p:sp>
      <p:sp>
        <p:nvSpPr>
          <p:cNvPr id="249" name="Shape 249"/>
          <p:cNvSpPr/>
          <p:nvPr/>
        </p:nvSpPr>
        <p:spPr>
          <a:xfrm>
            <a:off x="7352999" y="4446629"/>
            <a:ext cx="159300" cy="89699"/>
          </a:xfrm>
          <a:prstGeom prst="rect">
            <a:avLst/>
          </a:prstGeom>
          <a:solidFill>
            <a:srgbClr val="E87A1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7352999" y="4620492"/>
            <a:ext cx="159300" cy="89699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51" name="Shape 251"/>
          <p:cNvCxnSpPr/>
          <p:nvPr/>
        </p:nvCxnSpPr>
        <p:spPr>
          <a:xfrm flipH="1">
            <a:off x="3170064" y="3381167"/>
            <a:ext cx="480299" cy="475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52" name="Shape 252"/>
          <p:cNvSpPr txBox="1"/>
          <p:nvPr/>
        </p:nvSpPr>
        <p:spPr>
          <a:xfrm>
            <a:off x="2759614" y="3799065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Itacuruba</a:t>
            </a:r>
          </a:p>
        </p:txBody>
      </p:sp>
      <p:cxnSp>
        <p:nvCxnSpPr>
          <p:cNvPr id="253" name="Shape 253"/>
          <p:cNvCxnSpPr>
            <a:endCxn id="254" idx="2"/>
          </p:cNvCxnSpPr>
          <p:nvPr/>
        </p:nvCxnSpPr>
        <p:spPr>
          <a:xfrm rot="10800000">
            <a:off x="6111731" y="2347227"/>
            <a:ext cx="525900" cy="141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54" name="Shape 254"/>
          <p:cNvSpPr txBox="1"/>
          <p:nvPr/>
        </p:nvSpPr>
        <p:spPr>
          <a:xfrm>
            <a:off x="5727431" y="2086227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Jataúba</a:t>
            </a:r>
          </a:p>
        </p:txBody>
      </p:sp>
      <p:cxnSp>
        <p:nvCxnSpPr>
          <p:cNvPr id="255" name="Shape 255"/>
          <p:cNvCxnSpPr>
            <a:endCxn id="256" idx="2"/>
          </p:cNvCxnSpPr>
          <p:nvPr/>
        </p:nvCxnSpPr>
        <p:spPr>
          <a:xfrm rot="10800000">
            <a:off x="6292680" y="1347185"/>
            <a:ext cx="1877700" cy="1243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56" name="Shape 256"/>
          <p:cNvSpPr txBox="1"/>
          <p:nvPr/>
        </p:nvSpPr>
        <p:spPr>
          <a:xfrm>
            <a:off x="5908380" y="1086185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Pombos</a:t>
            </a:r>
          </a:p>
        </p:txBody>
      </p:sp>
      <p:cxnSp>
        <p:nvCxnSpPr>
          <p:cNvPr id="257" name="Shape 257"/>
          <p:cNvCxnSpPr/>
          <p:nvPr/>
        </p:nvCxnSpPr>
        <p:spPr>
          <a:xfrm rot="10800000">
            <a:off x="6615798" y="1112343"/>
            <a:ext cx="1650599" cy="1269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6031023" y="825243"/>
            <a:ext cx="11694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Glória do Goitá</a:t>
            </a:r>
          </a:p>
        </p:txBody>
      </p:sp>
      <p:cxnSp>
        <p:nvCxnSpPr>
          <p:cNvPr id="259" name="Shape 259"/>
          <p:cNvCxnSpPr>
            <a:endCxn id="260" idx="2"/>
          </p:cNvCxnSpPr>
          <p:nvPr/>
        </p:nvCxnSpPr>
        <p:spPr>
          <a:xfrm rot="10800000">
            <a:off x="6349861" y="1747184"/>
            <a:ext cx="1803600" cy="15054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60" name="Shape 260"/>
          <p:cNvSpPr txBox="1"/>
          <p:nvPr/>
        </p:nvSpPr>
        <p:spPr>
          <a:xfrm>
            <a:off x="5926411" y="1486184"/>
            <a:ext cx="8468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Gameleira</a:t>
            </a:r>
          </a:p>
        </p:txBody>
      </p:sp>
      <p:cxnSp>
        <p:nvCxnSpPr>
          <p:cNvPr id="261" name="Shape 261"/>
          <p:cNvCxnSpPr/>
          <p:nvPr/>
        </p:nvCxnSpPr>
        <p:spPr>
          <a:xfrm rot="10800000">
            <a:off x="7437206" y="1486185"/>
            <a:ext cx="877800" cy="658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7087381" y="1209910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Carpina</a:t>
            </a:r>
          </a:p>
        </p:txBody>
      </p:sp>
      <p:cxnSp>
        <p:nvCxnSpPr>
          <p:cNvPr id="263" name="Shape 263"/>
          <p:cNvCxnSpPr/>
          <p:nvPr/>
        </p:nvCxnSpPr>
        <p:spPr>
          <a:xfrm rot="10800000">
            <a:off x="7840674" y="1193949"/>
            <a:ext cx="740999" cy="8934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64" name="Shape 264"/>
          <p:cNvSpPr txBox="1"/>
          <p:nvPr/>
        </p:nvSpPr>
        <p:spPr>
          <a:xfrm>
            <a:off x="7440799" y="933637"/>
            <a:ext cx="870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Araçoiaba</a:t>
            </a:r>
          </a:p>
        </p:txBody>
      </p:sp>
      <p:cxnSp>
        <p:nvCxnSpPr>
          <p:cNvPr id="265" name="Shape 265"/>
          <p:cNvCxnSpPr/>
          <p:nvPr/>
        </p:nvCxnSpPr>
        <p:spPr>
          <a:xfrm rot="10800000" flipH="1">
            <a:off x="8539374" y="1289699"/>
            <a:ext cx="42300" cy="3807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66" name="Shape 266"/>
          <p:cNvSpPr txBox="1"/>
          <p:nvPr/>
        </p:nvSpPr>
        <p:spPr>
          <a:xfrm>
            <a:off x="8266399" y="980037"/>
            <a:ext cx="870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Itambé</a:t>
            </a:r>
          </a:p>
        </p:txBody>
      </p:sp>
      <p:cxnSp>
        <p:nvCxnSpPr>
          <p:cNvPr id="267" name="Shape 267"/>
          <p:cNvCxnSpPr/>
          <p:nvPr/>
        </p:nvCxnSpPr>
        <p:spPr>
          <a:xfrm flipH="1">
            <a:off x="5255725" y="3331375"/>
            <a:ext cx="1258499" cy="8481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68" name="Shape 268"/>
          <p:cNvSpPr txBox="1"/>
          <p:nvPr/>
        </p:nvSpPr>
        <p:spPr>
          <a:xfrm>
            <a:off x="4845200" y="4121650"/>
            <a:ext cx="8468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Capoeiras</a:t>
            </a:r>
          </a:p>
        </p:txBody>
      </p:sp>
      <p:cxnSp>
        <p:nvCxnSpPr>
          <p:cNvPr id="269" name="Shape 269"/>
          <p:cNvCxnSpPr/>
          <p:nvPr/>
        </p:nvCxnSpPr>
        <p:spPr>
          <a:xfrm flipH="1">
            <a:off x="6398639" y="3932342"/>
            <a:ext cx="480299" cy="475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70" name="Shape 270"/>
          <p:cNvSpPr txBox="1"/>
          <p:nvPr/>
        </p:nvSpPr>
        <p:spPr>
          <a:xfrm>
            <a:off x="5988200" y="4350250"/>
            <a:ext cx="8468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Correntes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ubTitle" idx="4294967295"/>
          </p:nvPr>
        </p:nvSpPr>
        <p:spPr>
          <a:xfrm>
            <a:off x="0" y="164504"/>
            <a:ext cx="9144000" cy="477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MUNICÍPIOS COM MENORES ITM</a:t>
            </a:r>
            <a:r>
              <a:rPr lang="pt-BR" sz="18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7260101" y="4179478"/>
            <a:ext cx="2018099" cy="2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Nível de Transparência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Shape 277"/>
          <p:cNvGraphicFramePr/>
          <p:nvPr/>
        </p:nvGraphicFramePr>
        <p:xfrm>
          <a:off x="185817" y="1488396"/>
          <a:ext cx="4360200" cy="3554225"/>
        </p:xfrm>
        <a:graphic>
          <a:graphicData uri="http://schemas.openxmlformats.org/drawingml/2006/table">
            <a:tbl>
              <a:tblPr>
                <a:noFill/>
                <a:tableStyleId>{2AD8AB53-CB9A-4AD6-834A-33885B62B3D3}</a:tableStyleId>
              </a:tblPr>
              <a:tblGrid>
                <a:gridCol w="6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Posição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Município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ITM</a:t>
                      </a:r>
                      <a:r>
                        <a:rPr lang="pt-BR" sz="1000" b="1" baseline="-25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PE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Nível de Transparência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32º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Palmeirina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548,00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35º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Tuparetama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533,50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56º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Brejinho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490,00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66º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Ingazeira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479,50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68º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Quixaba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475,50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92º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Granito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424,50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99º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Vertente do Lério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413,00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100º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Solidão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410,50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115º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Salgadinho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350,50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8" name="Shape 278"/>
          <p:cNvGraphicFramePr/>
          <p:nvPr/>
        </p:nvGraphicFramePr>
        <p:xfrm>
          <a:off x="4682399" y="1491413"/>
          <a:ext cx="4371875" cy="3228250"/>
        </p:xfrm>
        <a:graphic>
          <a:graphicData uri="http://schemas.openxmlformats.org/drawingml/2006/table">
            <a:tbl>
              <a:tblPr>
                <a:noFill/>
                <a:tableStyleId>{46F759BE-EB5C-49D9-BA79-E59C6B78C694}</a:tableStyleId>
              </a:tblPr>
              <a:tblGrid>
                <a:gridCol w="67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Posição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Município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ITM</a:t>
                      </a:r>
                      <a:r>
                        <a:rPr lang="pt-BR" sz="1000" b="1" baseline="-25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PE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Nível de Transparência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118</a:t>
                      </a: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º</a:t>
                      </a:r>
                    </a:p>
                  </a:txBody>
                  <a:tcPr marL="25400" marR="254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Ibirajuba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344,00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119º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Verdejante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339,50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121º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Calumbi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324,00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133º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Terra Nova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184,50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138º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Camutanga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159,50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152º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Terezinha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110,00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165º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Brejão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80,00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180º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Itacuruba</a:t>
                      </a: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0,00</a:t>
                      </a: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25400" marR="25400" marT="88900" marB="8890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9" name="Shape 279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8940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RANKING DOS MUNICÍPIOS COM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MENOS DE 10.000 HABITANTES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75" y="1385700"/>
            <a:ext cx="8790323" cy="3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423850" y="1895700"/>
            <a:ext cx="4296300" cy="181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7741989" y="4286959"/>
            <a:ext cx="1033199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Moderado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Insuficiente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Crítico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Inexistente</a:t>
            </a:r>
          </a:p>
        </p:txBody>
      </p:sp>
      <p:sp>
        <p:nvSpPr>
          <p:cNvPr id="287" name="Shape 287"/>
          <p:cNvSpPr/>
          <p:nvPr/>
        </p:nvSpPr>
        <p:spPr>
          <a:xfrm>
            <a:off x="7625299" y="4393163"/>
            <a:ext cx="159300" cy="89699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7625299" y="4549487"/>
            <a:ext cx="159300" cy="89699"/>
          </a:xfrm>
          <a:prstGeom prst="rect">
            <a:avLst/>
          </a:prstGeom>
          <a:solidFill>
            <a:srgbClr val="FFD40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625299" y="4715924"/>
            <a:ext cx="159300" cy="89699"/>
          </a:xfrm>
          <a:prstGeom prst="rect">
            <a:avLst/>
          </a:prstGeom>
          <a:solidFill>
            <a:srgbClr val="E87A1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625299" y="4870325"/>
            <a:ext cx="159300" cy="89699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1" name="Shape 291"/>
          <p:cNvCxnSpPr/>
          <p:nvPr/>
        </p:nvCxnSpPr>
        <p:spPr>
          <a:xfrm flipH="1">
            <a:off x="3204864" y="3618492"/>
            <a:ext cx="480299" cy="475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92" name="Shape 292"/>
          <p:cNvSpPr txBox="1"/>
          <p:nvPr/>
        </p:nvSpPr>
        <p:spPr>
          <a:xfrm>
            <a:off x="2794414" y="4036390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Itacuruba</a:t>
            </a:r>
          </a:p>
        </p:txBody>
      </p:sp>
      <p:cxnSp>
        <p:nvCxnSpPr>
          <p:cNvPr id="293" name="Shape 293"/>
          <p:cNvCxnSpPr/>
          <p:nvPr/>
        </p:nvCxnSpPr>
        <p:spPr>
          <a:xfrm flipH="1">
            <a:off x="5924260" y="4025689"/>
            <a:ext cx="480299" cy="4758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94" name="Shape 294"/>
          <p:cNvSpPr txBox="1"/>
          <p:nvPr/>
        </p:nvSpPr>
        <p:spPr>
          <a:xfrm>
            <a:off x="5421848" y="4443600"/>
            <a:ext cx="8603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Terezinha</a:t>
            </a:r>
          </a:p>
        </p:txBody>
      </p:sp>
      <p:cxnSp>
        <p:nvCxnSpPr>
          <p:cNvPr id="295" name="Shape 295"/>
          <p:cNvCxnSpPr/>
          <p:nvPr/>
        </p:nvCxnSpPr>
        <p:spPr>
          <a:xfrm flipH="1">
            <a:off x="6381374" y="3982775"/>
            <a:ext cx="150600" cy="6711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96" name="Shape 296"/>
          <p:cNvSpPr txBox="1"/>
          <p:nvPr/>
        </p:nvSpPr>
        <p:spPr>
          <a:xfrm>
            <a:off x="5971010" y="4595987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Brejão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6829225" y="3921650"/>
            <a:ext cx="8399" cy="461399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6419050" y="4325425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Palmeirina</a:t>
            </a:r>
          </a:p>
        </p:txBody>
      </p:sp>
      <p:cxnSp>
        <p:nvCxnSpPr>
          <p:cNvPr id="299" name="Shape 299"/>
          <p:cNvCxnSpPr>
            <a:endCxn id="300" idx="3"/>
          </p:cNvCxnSpPr>
          <p:nvPr/>
        </p:nvCxnSpPr>
        <p:spPr>
          <a:xfrm rot="10800000">
            <a:off x="1124614" y="2185690"/>
            <a:ext cx="1338000" cy="1554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00" name="Shape 300"/>
          <p:cNvSpPr txBox="1"/>
          <p:nvPr/>
        </p:nvSpPr>
        <p:spPr>
          <a:xfrm>
            <a:off x="356014" y="2055190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Granito</a:t>
            </a:r>
          </a:p>
        </p:txBody>
      </p:sp>
      <p:cxnSp>
        <p:nvCxnSpPr>
          <p:cNvPr id="301" name="Shape 301"/>
          <p:cNvCxnSpPr>
            <a:endCxn id="302" idx="3"/>
          </p:cNvCxnSpPr>
          <p:nvPr/>
        </p:nvCxnSpPr>
        <p:spPr>
          <a:xfrm rot="10800000">
            <a:off x="1147574" y="2577899"/>
            <a:ext cx="1723200" cy="2646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02" name="Shape 302"/>
          <p:cNvSpPr txBox="1"/>
          <p:nvPr/>
        </p:nvSpPr>
        <p:spPr>
          <a:xfrm>
            <a:off x="259574" y="2447400"/>
            <a:ext cx="8880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Terra Nova</a:t>
            </a:r>
          </a:p>
        </p:txBody>
      </p:sp>
      <p:cxnSp>
        <p:nvCxnSpPr>
          <p:cNvPr id="303" name="Shape 303"/>
          <p:cNvCxnSpPr>
            <a:endCxn id="304" idx="2"/>
          </p:cNvCxnSpPr>
          <p:nvPr/>
        </p:nvCxnSpPr>
        <p:spPr>
          <a:xfrm rot="10800000">
            <a:off x="2234174" y="1704149"/>
            <a:ext cx="1162800" cy="9051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1766774" y="1443150"/>
            <a:ext cx="9347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Verdejante</a:t>
            </a:r>
          </a:p>
        </p:txBody>
      </p:sp>
      <p:cxnSp>
        <p:nvCxnSpPr>
          <p:cNvPr id="305" name="Shape 305"/>
          <p:cNvCxnSpPr>
            <a:endCxn id="306" idx="2"/>
          </p:cNvCxnSpPr>
          <p:nvPr/>
        </p:nvCxnSpPr>
        <p:spPr>
          <a:xfrm rot="10800000">
            <a:off x="3377176" y="1706599"/>
            <a:ext cx="1172400" cy="9576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06" name="Shape 306"/>
          <p:cNvSpPr txBox="1"/>
          <p:nvPr/>
        </p:nvSpPr>
        <p:spPr>
          <a:xfrm>
            <a:off x="2962726" y="1445600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Calumbi</a:t>
            </a:r>
          </a:p>
        </p:txBody>
      </p:sp>
      <p:cxnSp>
        <p:nvCxnSpPr>
          <p:cNvPr id="307" name="Shape 307"/>
          <p:cNvCxnSpPr/>
          <p:nvPr/>
        </p:nvCxnSpPr>
        <p:spPr>
          <a:xfrm rot="10800000">
            <a:off x="4417351" y="2070000"/>
            <a:ext cx="462900" cy="193799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08" name="Shape 308"/>
          <p:cNvSpPr txBox="1"/>
          <p:nvPr/>
        </p:nvSpPr>
        <p:spPr>
          <a:xfrm>
            <a:off x="3825901" y="1842900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Quixaba</a:t>
            </a:r>
          </a:p>
        </p:txBody>
      </p:sp>
      <p:cxnSp>
        <p:nvCxnSpPr>
          <p:cNvPr id="309" name="Shape 309"/>
          <p:cNvCxnSpPr/>
          <p:nvPr/>
        </p:nvCxnSpPr>
        <p:spPr>
          <a:xfrm rot="10800000">
            <a:off x="4417349" y="1765199"/>
            <a:ext cx="690000" cy="3222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3825901" y="1538100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Solidão</a:t>
            </a:r>
          </a:p>
        </p:txBody>
      </p:sp>
      <p:cxnSp>
        <p:nvCxnSpPr>
          <p:cNvPr id="311" name="Shape 311"/>
          <p:cNvCxnSpPr/>
          <p:nvPr/>
        </p:nvCxnSpPr>
        <p:spPr>
          <a:xfrm rot="10800000">
            <a:off x="5026950" y="1612799"/>
            <a:ext cx="482099" cy="1515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12" name="Shape 312"/>
          <p:cNvSpPr txBox="1"/>
          <p:nvPr/>
        </p:nvSpPr>
        <p:spPr>
          <a:xfrm>
            <a:off x="4435501" y="1385700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Brejinho</a:t>
            </a:r>
          </a:p>
        </p:txBody>
      </p:sp>
      <p:cxnSp>
        <p:nvCxnSpPr>
          <p:cNvPr id="313" name="Shape 313"/>
          <p:cNvCxnSpPr>
            <a:endCxn id="314" idx="2"/>
          </p:cNvCxnSpPr>
          <p:nvPr/>
        </p:nvCxnSpPr>
        <p:spPr>
          <a:xfrm rot="10800000" flipH="1">
            <a:off x="5693774" y="2191799"/>
            <a:ext cx="762900" cy="105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5970674" y="1930800"/>
            <a:ext cx="9720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Tuparetama</a:t>
            </a:r>
          </a:p>
        </p:txBody>
      </p:sp>
      <p:cxnSp>
        <p:nvCxnSpPr>
          <p:cNvPr id="315" name="Shape 315"/>
          <p:cNvCxnSpPr>
            <a:endCxn id="316" idx="0"/>
          </p:cNvCxnSpPr>
          <p:nvPr/>
        </p:nvCxnSpPr>
        <p:spPr>
          <a:xfrm>
            <a:off x="5367756" y="2276700"/>
            <a:ext cx="667200" cy="2667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5620506" y="2543400"/>
            <a:ext cx="8289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Ingazeira</a:t>
            </a:r>
          </a:p>
        </p:txBody>
      </p:sp>
      <p:cxnSp>
        <p:nvCxnSpPr>
          <p:cNvPr id="317" name="Shape 317"/>
          <p:cNvCxnSpPr>
            <a:endCxn id="318" idx="0"/>
          </p:cNvCxnSpPr>
          <p:nvPr/>
        </p:nvCxnSpPr>
        <p:spPr>
          <a:xfrm flipH="1">
            <a:off x="5136110" y="3467687"/>
            <a:ext cx="1806300" cy="5949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18" name="Shape 318"/>
          <p:cNvSpPr txBox="1"/>
          <p:nvPr/>
        </p:nvSpPr>
        <p:spPr>
          <a:xfrm>
            <a:off x="4751810" y="4062587"/>
            <a:ext cx="768599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Ibirajuba</a:t>
            </a:r>
          </a:p>
        </p:txBody>
      </p:sp>
      <p:cxnSp>
        <p:nvCxnSpPr>
          <p:cNvPr id="319" name="Shape 319"/>
          <p:cNvCxnSpPr>
            <a:endCxn id="320" idx="2"/>
          </p:cNvCxnSpPr>
          <p:nvPr/>
        </p:nvCxnSpPr>
        <p:spPr>
          <a:xfrm rot="10800000">
            <a:off x="6844624" y="1743599"/>
            <a:ext cx="635100" cy="6264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20" name="Shape 320"/>
          <p:cNvSpPr txBox="1"/>
          <p:nvPr/>
        </p:nvSpPr>
        <p:spPr>
          <a:xfrm>
            <a:off x="6358624" y="1482600"/>
            <a:ext cx="9720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Vertente do Lério</a:t>
            </a:r>
          </a:p>
        </p:txBody>
      </p:sp>
      <p:cxnSp>
        <p:nvCxnSpPr>
          <p:cNvPr id="321" name="Shape 321"/>
          <p:cNvCxnSpPr>
            <a:endCxn id="322" idx="2"/>
          </p:cNvCxnSpPr>
          <p:nvPr/>
        </p:nvCxnSpPr>
        <p:spPr>
          <a:xfrm rot="10800000">
            <a:off x="7428675" y="1967599"/>
            <a:ext cx="322500" cy="5637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22" name="Shape 322"/>
          <p:cNvSpPr txBox="1"/>
          <p:nvPr/>
        </p:nvSpPr>
        <p:spPr>
          <a:xfrm>
            <a:off x="6942675" y="1706600"/>
            <a:ext cx="9720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Salgadinho</a:t>
            </a:r>
          </a:p>
        </p:txBody>
      </p:sp>
      <p:cxnSp>
        <p:nvCxnSpPr>
          <p:cNvPr id="323" name="Shape 323"/>
          <p:cNvCxnSpPr>
            <a:endCxn id="324" idx="2"/>
          </p:cNvCxnSpPr>
          <p:nvPr/>
        </p:nvCxnSpPr>
        <p:spPr>
          <a:xfrm rot="10800000">
            <a:off x="7914675" y="1589849"/>
            <a:ext cx="223500" cy="3075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324" name="Shape 324"/>
          <p:cNvSpPr txBox="1"/>
          <p:nvPr/>
        </p:nvSpPr>
        <p:spPr>
          <a:xfrm>
            <a:off x="7428675" y="1328850"/>
            <a:ext cx="9720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Camutanga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6711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RANKING DOS MUNICÍPIOS COM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MENOS DE 10.000 HABITANTES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7522301" y="4113985"/>
            <a:ext cx="2018099" cy="2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Nível de Transparência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subTitle" idx="4294967295"/>
          </p:nvPr>
        </p:nvSpPr>
        <p:spPr>
          <a:xfrm>
            <a:off x="1244450" y="300475"/>
            <a:ext cx="6607800" cy="8262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DISTRIBUIÇÃO DA POPULAÇÃO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POR NÍVEL DE TRANSPARÊNCIA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683" y="1126675"/>
            <a:ext cx="5075327" cy="40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2227000" y="1307900"/>
            <a:ext cx="2628300" cy="3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9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População Total = 8.793.403 habitantes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ubTitle" idx="4294967295"/>
          </p:nvPr>
        </p:nvSpPr>
        <p:spPr>
          <a:xfrm>
            <a:off x="460650" y="1024850"/>
            <a:ext cx="1259700" cy="4406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OBJETIVO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995725" y="1877900"/>
            <a:ext cx="6645599" cy="21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Realizar diagnóstico dos Portais da Transparência no âmbito das prefeituras dos municípios pernambucanos, visando a estimular a melhoria da transparência pública e, consequentemente, facilitar e viabilizar o controle social.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Shape 338"/>
          <p:cNvGrpSpPr/>
          <p:nvPr/>
        </p:nvGrpSpPr>
        <p:grpSpPr>
          <a:xfrm>
            <a:off x="1228575" y="1029960"/>
            <a:ext cx="6293201" cy="4120516"/>
            <a:chOff x="1228575" y="725160"/>
            <a:chExt cx="6293201" cy="4120516"/>
          </a:xfrm>
        </p:grpSpPr>
        <p:pic>
          <p:nvPicPr>
            <p:cNvPr id="339" name="Shape 3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8575" y="725160"/>
              <a:ext cx="6293201" cy="412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" name="Shape 340"/>
            <p:cNvGrpSpPr/>
            <p:nvPr/>
          </p:nvGrpSpPr>
          <p:grpSpPr>
            <a:xfrm>
              <a:off x="2009466" y="1009592"/>
              <a:ext cx="5248808" cy="3593185"/>
              <a:chOff x="2009466" y="971842"/>
              <a:chExt cx="5248808" cy="3593185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6949605" y="1534684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5341377" y="2165980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2966215" y="1929624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5753783" y="2761485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2346478" y="2932760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224613" y="3176011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38199" y="3938012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2408589" y="3593352"/>
                <a:ext cx="235799" cy="253499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349" name="Shape 349"/>
              <p:cNvCxnSpPr>
                <a:stCxn id="341" idx="0"/>
                <a:endCxn id="350" idx="2"/>
              </p:cNvCxnSpPr>
              <p:nvPr/>
            </p:nvCxnSpPr>
            <p:spPr>
              <a:xfrm rot="10800000">
                <a:off x="6955605" y="1225384"/>
                <a:ext cx="111900" cy="30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50" name="Shape 350"/>
              <p:cNvSpPr txBox="1"/>
              <p:nvPr/>
            </p:nvSpPr>
            <p:spPr>
              <a:xfrm>
                <a:off x="6654364" y="971842"/>
                <a:ext cx="602700" cy="253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Recife</a:t>
                </a:r>
              </a:p>
            </p:txBody>
          </p:sp>
          <p:cxnSp>
            <p:nvCxnSpPr>
              <p:cNvPr id="351" name="Shape 351"/>
              <p:cNvCxnSpPr>
                <a:stCxn id="343" idx="0"/>
                <a:endCxn id="352" idx="1"/>
              </p:cNvCxnSpPr>
              <p:nvPr/>
            </p:nvCxnSpPr>
            <p:spPr>
              <a:xfrm rot="10800000" flipH="1">
                <a:off x="3084115" y="1843524"/>
                <a:ext cx="230699" cy="8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52" name="Shape 352"/>
              <p:cNvSpPr txBox="1"/>
              <p:nvPr/>
            </p:nvSpPr>
            <p:spPr>
              <a:xfrm>
                <a:off x="3314694" y="1698464"/>
                <a:ext cx="1005600" cy="29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Cachoeirinha</a:t>
                </a:r>
              </a:p>
            </p:txBody>
          </p:sp>
          <p:cxnSp>
            <p:nvCxnSpPr>
              <p:cNvPr id="353" name="Shape 353"/>
              <p:cNvCxnSpPr>
                <a:stCxn id="342" idx="0"/>
                <a:endCxn id="354" idx="2"/>
              </p:cNvCxnSpPr>
              <p:nvPr/>
            </p:nvCxnSpPr>
            <p:spPr>
              <a:xfrm rot="10800000" flipH="1">
                <a:off x="5459277" y="1924180"/>
                <a:ext cx="4800" cy="24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54" name="Shape 354"/>
              <p:cNvSpPr txBox="1"/>
              <p:nvPr/>
            </p:nvSpPr>
            <p:spPr>
              <a:xfrm>
                <a:off x="4961235" y="1633965"/>
                <a:ext cx="1005600" cy="29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Ipojuca</a:t>
                </a:r>
              </a:p>
            </p:txBody>
          </p:sp>
          <p:sp>
            <p:nvSpPr>
              <p:cNvPr id="355" name="Shape 355"/>
              <p:cNvSpPr txBox="1"/>
              <p:nvPr/>
            </p:nvSpPr>
            <p:spPr>
              <a:xfrm>
                <a:off x="6252674" y="2483505"/>
                <a:ext cx="1005600" cy="477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Jaboatão dos Guararapes</a:t>
                </a:r>
              </a:p>
            </p:txBody>
          </p:sp>
          <p:cxnSp>
            <p:nvCxnSpPr>
              <p:cNvPr id="356" name="Shape 356"/>
              <p:cNvCxnSpPr>
                <a:stCxn id="344" idx="0"/>
                <a:endCxn id="355" idx="1"/>
              </p:cNvCxnSpPr>
              <p:nvPr/>
            </p:nvCxnSpPr>
            <p:spPr>
              <a:xfrm rot="10800000" flipH="1">
                <a:off x="5871683" y="2722185"/>
                <a:ext cx="381000" cy="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57" name="Shape 357"/>
              <p:cNvSpPr txBox="1"/>
              <p:nvPr/>
            </p:nvSpPr>
            <p:spPr>
              <a:xfrm>
                <a:off x="2009466" y="2500593"/>
                <a:ext cx="735899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Calumbi</a:t>
                </a:r>
              </a:p>
            </p:txBody>
          </p:sp>
          <p:cxnSp>
            <p:nvCxnSpPr>
              <p:cNvPr id="358" name="Shape 358"/>
              <p:cNvCxnSpPr>
                <a:stCxn id="345" idx="0"/>
                <a:endCxn id="357" idx="2"/>
              </p:cNvCxnSpPr>
              <p:nvPr/>
            </p:nvCxnSpPr>
            <p:spPr>
              <a:xfrm rot="10800000">
                <a:off x="2377378" y="2809760"/>
                <a:ext cx="87000" cy="123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59" name="Shape 359"/>
              <p:cNvSpPr txBox="1"/>
              <p:nvPr/>
            </p:nvSpPr>
            <p:spPr>
              <a:xfrm>
                <a:off x="5734534" y="3254151"/>
                <a:ext cx="735899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Petrolina</a:t>
                </a:r>
              </a:p>
            </p:txBody>
          </p:sp>
          <p:cxnSp>
            <p:nvCxnSpPr>
              <p:cNvPr id="360" name="Shape 360"/>
              <p:cNvCxnSpPr>
                <a:stCxn id="346" idx="6"/>
                <a:endCxn id="359" idx="1"/>
              </p:cNvCxnSpPr>
              <p:nvPr/>
            </p:nvCxnSpPr>
            <p:spPr>
              <a:xfrm>
                <a:off x="5460413" y="3302761"/>
                <a:ext cx="274200" cy="105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61" name="Shape 361"/>
              <p:cNvSpPr txBox="1"/>
              <p:nvPr/>
            </p:nvSpPr>
            <p:spPr>
              <a:xfrm>
                <a:off x="2016779" y="3194432"/>
                <a:ext cx="803699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Terezinha</a:t>
                </a:r>
              </a:p>
            </p:txBody>
          </p:sp>
          <p:cxnSp>
            <p:nvCxnSpPr>
              <p:cNvPr id="362" name="Shape 362"/>
              <p:cNvCxnSpPr>
                <a:stCxn id="348" idx="0"/>
                <a:endCxn id="361" idx="2"/>
              </p:cNvCxnSpPr>
              <p:nvPr/>
            </p:nvCxnSpPr>
            <p:spPr>
              <a:xfrm rot="10800000">
                <a:off x="2418489" y="3503652"/>
                <a:ext cx="108000" cy="8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363" name="Shape 363"/>
              <p:cNvSpPr txBox="1"/>
              <p:nvPr/>
            </p:nvSpPr>
            <p:spPr>
              <a:xfrm>
                <a:off x="2232531" y="4255727"/>
                <a:ext cx="803699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pt-BR" sz="1000" b="1"/>
                  <a:t>Pombos</a:t>
                </a:r>
              </a:p>
            </p:txBody>
          </p:sp>
          <p:cxnSp>
            <p:nvCxnSpPr>
              <p:cNvPr id="364" name="Shape 364"/>
              <p:cNvCxnSpPr>
                <a:stCxn id="347" idx="3"/>
                <a:endCxn id="363" idx="3"/>
              </p:cNvCxnSpPr>
              <p:nvPr/>
            </p:nvCxnSpPr>
            <p:spPr>
              <a:xfrm flipH="1">
                <a:off x="3036331" y="4154387"/>
                <a:ext cx="236400" cy="255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</p:grpSp>
      <p:grpSp>
        <p:nvGrpSpPr>
          <p:cNvPr id="365" name="Shape 365"/>
          <p:cNvGrpSpPr/>
          <p:nvPr/>
        </p:nvGrpSpPr>
        <p:grpSpPr>
          <a:xfrm>
            <a:off x="5030943" y="3940831"/>
            <a:ext cx="1237088" cy="396172"/>
            <a:chOff x="5224613" y="3176011"/>
            <a:chExt cx="1237088" cy="396172"/>
          </a:xfrm>
        </p:grpSpPr>
        <p:sp>
          <p:nvSpPr>
            <p:cNvPr id="366" name="Shape 366"/>
            <p:cNvSpPr/>
            <p:nvPr/>
          </p:nvSpPr>
          <p:spPr>
            <a:xfrm>
              <a:off x="5224613" y="3176011"/>
              <a:ext cx="235799" cy="253499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5725801" y="3262884"/>
              <a:ext cx="735899" cy="30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Paulista</a:t>
              </a:r>
            </a:p>
          </p:txBody>
        </p:sp>
        <p:cxnSp>
          <p:nvCxnSpPr>
            <p:cNvPr id="368" name="Shape 368"/>
            <p:cNvCxnSpPr>
              <a:stCxn id="366" idx="6"/>
              <a:endCxn id="367" idx="1"/>
            </p:cNvCxnSpPr>
            <p:nvPr/>
          </p:nvCxnSpPr>
          <p:spPr>
            <a:xfrm>
              <a:off x="5460413" y="3302761"/>
              <a:ext cx="265500" cy="114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69" name="Shape 369"/>
          <p:cNvGrpSpPr/>
          <p:nvPr/>
        </p:nvGrpSpPr>
        <p:grpSpPr>
          <a:xfrm>
            <a:off x="4051185" y="2764875"/>
            <a:ext cx="1277114" cy="477599"/>
            <a:chOff x="5753783" y="2692194"/>
            <a:chExt cx="1277114" cy="477599"/>
          </a:xfrm>
        </p:grpSpPr>
        <p:sp>
          <p:nvSpPr>
            <p:cNvPr id="370" name="Shape 370"/>
            <p:cNvSpPr/>
            <p:nvPr/>
          </p:nvSpPr>
          <p:spPr>
            <a:xfrm>
              <a:off x="5753783" y="2761485"/>
              <a:ext cx="235799" cy="253499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6337597" y="2692194"/>
              <a:ext cx="693299" cy="477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Gravatá</a:t>
              </a:r>
            </a:p>
          </p:txBody>
        </p:sp>
        <p:cxnSp>
          <p:nvCxnSpPr>
            <p:cNvPr id="372" name="Shape 372"/>
            <p:cNvCxnSpPr>
              <a:stCxn id="370" idx="0"/>
              <a:endCxn id="371" idx="1"/>
            </p:cNvCxnSpPr>
            <p:nvPr/>
          </p:nvCxnSpPr>
          <p:spPr>
            <a:xfrm>
              <a:off x="5871683" y="2761485"/>
              <a:ext cx="465900" cy="169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373" name="Shape 373"/>
          <p:cNvSpPr txBox="1">
            <a:spLocks noGrp="1"/>
          </p:cNvSpPr>
          <p:nvPr>
            <p:ph type="subTitle" idx="4294967295"/>
          </p:nvPr>
        </p:nvSpPr>
        <p:spPr>
          <a:xfrm>
            <a:off x="259575" y="253125"/>
            <a:ext cx="8343300" cy="5354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ITM</a:t>
            </a:r>
            <a:r>
              <a:rPr lang="pt-BR" sz="24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  <a:r>
              <a:rPr lang="pt-BR" sz="24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x RECEITA MUNICIPAL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subTitle" idx="4294967295"/>
          </p:nvPr>
        </p:nvSpPr>
        <p:spPr>
          <a:xfrm>
            <a:off x="402725" y="1621950"/>
            <a:ext cx="6731999" cy="1899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●"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Trabalhos similares de outras instituições</a:t>
            </a:r>
          </a:p>
          <a:p>
            <a:pPr marL="914400" marR="0" lvl="1" indent="-342900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Índice de Transparência - Contas Abertas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Índice de Transparência - TCE/PB</a:t>
            </a:r>
          </a:p>
          <a:p>
            <a:pPr lvl="0" algn="l" rtl="0">
              <a:lnSpc>
                <a:spcPct val="975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l" rtl="0"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ubTitle" idx="4294967295"/>
          </p:nvPr>
        </p:nvSpPr>
        <p:spPr>
          <a:xfrm>
            <a:off x="453937" y="879127"/>
            <a:ext cx="4924499" cy="8360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METODOLOGIA (Referências)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ubTitle" idx="4294967295"/>
          </p:nvPr>
        </p:nvSpPr>
        <p:spPr>
          <a:xfrm>
            <a:off x="460650" y="1561625"/>
            <a:ext cx="8499599" cy="31626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457200" marR="0" lvl="0" indent="-342900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●"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Padrões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Guia Transparência Ativa, 1ª Edição, 2013, CGU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Padrões Web em Governo Eletrônico - Cartilha de Usabilidade, Versão 1.2, Abril de 2010, MPOG/SLTI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e-MAG - Checklist de Acessibilidade Manual para Deficientes Visuais, Versão 2.0, Junho de 2010, MPOG/SLTI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Resolução CGI.br/RES/2008/008/P - Procedimentos para registro de nomes de domínio, Comitê Gestor da Internet no Brasil – Cgi.Br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ubTitle" idx="4294967295"/>
          </p:nvPr>
        </p:nvSpPr>
        <p:spPr>
          <a:xfrm>
            <a:off x="460650" y="898650"/>
            <a:ext cx="3468899" cy="6630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METODOLOGIA (Referências)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subTitle" idx="4294967295"/>
          </p:nvPr>
        </p:nvSpPr>
        <p:spPr>
          <a:xfrm>
            <a:off x="369200" y="1582050"/>
            <a:ext cx="8221499" cy="19523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●"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Trabalhos acadêmicos</a:t>
            </a:r>
          </a:p>
          <a:p>
            <a:pPr marL="914400" marR="0" lvl="1" indent="-342900" algn="just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Informação pública como instrumento de controle social:  nível de qualidade da informação disponível nos portais da transparência dos municípios paraibanos. Eduardo Ferreira Albuquerque, Dissertação de Mestrado, 2013, UFPB</a:t>
            </a:r>
          </a:p>
          <a:p>
            <a:pPr marL="914400" marR="0" lvl="1" indent="-342900" algn="just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  <a:buChar char="○"/>
            </a:pP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Avaliação da transparência pública à luz da legislação brasileira: um estudo nos municípios da região sul do Brasil. Gissele Souza De Franceschi Nunes, Dissertação de Mestrado, 2013, UFSC</a:t>
            </a:r>
          </a:p>
          <a:p>
            <a:pPr marL="457200" marR="0" lvl="0" algn="just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ubTitle" idx="4294967295"/>
          </p:nvPr>
        </p:nvSpPr>
        <p:spPr>
          <a:xfrm>
            <a:off x="460650" y="872450"/>
            <a:ext cx="3451500" cy="4004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METODOLOGIA (Referências)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subTitle" idx="4294967295"/>
          </p:nvPr>
        </p:nvSpPr>
        <p:spPr>
          <a:xfrm>
            <a:off x="2854050" y="636450"/>
            <a:ext cx="3342599" cy="477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MATERIAIS DE DIVULGAÇÃO</a:t>
            </a:r>
          </a:p>
        </p:txBody>
      </p:sp>
      <p:pic>
        <p:nvPicPr>
          <p:cNvPr id="397" name="Shape 39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125" y="1245249"/>
            <a:ext cx="1638701" cy="1020250"/>
          </a:xfrm>
          <a:prstGeom prst="rect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5">
            <a:alphaModFix/>
          </a:blip>
          <a:srcRect r="10305"/>
          <a:stretch/>
        </p:blipFill>
        <p:spPr>
          <a:xfrm>
            <a:off x="3244125" y="2392900"/>
            <a:ext cx="1638700" cy="1020250"/>
          </a:xfrm>
          <a:prstGeom prst="rect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9" name="Shape 399"/>
          <p:cNvSpPr txBox="1"/>
          <p:nvPr/>
        </p:nvSpPr>
        <p:spPr>
          <a:xfrm>
            <a:off x="1814850" y="1516575"/>
            <a:ext cx="1212599" cy="47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800"/>
              <a:t>HOTSITE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1868700" y="2664225"/>
            <a:ext cx="1104899" cy="47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VÍDEO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1890125" y="3809075"/>
            <a:ext cx="1321499" cy="47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FOLDER</a:t>
            </a:r>
          </a:p>
        </p:txBody>
      </p:sp>
      <p:cxnSp>
        <p:nvCxnSpPr>
          <p:cNvPr id="402" name="Shape 402"/>
          <p:cNvCxnSpPr/>
          <p:nvPr/>
        </p:nvCxnSpPr>
        <p:spPr>
          <a:xfrm>
            <a:off x="1890125" y="2330600"/>
            <a:ext cx="3456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3" name="Shape 403"/>
          <p:cNvCxnSpPr/>
          <p:nvPr/>
        </p:nvCxnSpPr>
        <p:spPr>
          <a:xfrm>
            <a:off x="1890125" y="3475450"/>
            <a:ext cx="3456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04" name="Shape 4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498" y="3537750"/>
            <a:ext cx="1089512" cy="1020250"/>
          </a:xfrm>
          <a:prstGeom prst="rect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05" name="Shape 405"/>
          <p:cNvCxnSpPr/>
          <p:nvPr/>
        </p:nvCxnSpPr>
        <p:spPr>
          <a:xfrm>
            <a:off x="1890125" y="4629374"/>
            <a:ext cx="3456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6" name="Shape 406"/>
          <p:cNvCxnSpPr/>
          <p:nvPr/>
        </p:nvCxnSpPr>
        <p:spPr>
          <a:xfrm>
            <a:off x="1890125" y="1179650"/>
            <a:ext cx="3456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subTitle" idx="4294967295"/>
          </p:nvPr>
        </p:nvSpPr>
        <p:spPr>
          <a:xfrm>
            <a:off x="1856200" y="655400"/>
            <a:ext cx="4837799" cy="43626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algn="l" rtl="0">
              <a:lnSpc>
                <a:spcPct val="975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TRIBUNAL DE CONTAS DE PERNAMBUCO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Rua da Aurora, 885, Boa Vista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CEP 50.050-910  Recife-PE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Fone: (81) 3181-7600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Fax: (81) 3423-1512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Ouvidoria: 0800 0811027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rgbClr val="2A6187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http://www.tce.pe.gov.br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200">
                <a:solidFill>
                  <a:srgbClr val="2A6187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ouvidoria@tce.pe.gov.br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200">
                <a:solidFill>
                  <a:srgbClr val="2A6187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https://www.facebook.com/TribunaldeContasdePernambuco</a:t>
            </a:r>
          </a:p>
          <a:p>
            <a:pPr marL="0"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76200" lvl="0" indent="0" algn="l" rtl="0">
              <a:spcBef>
                <a:spcPts val="0"/>
              </a:spcBef>
              <a:buNone/>
            </a:pPr>
            <a:endParaRPr sz="1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502000" y="2100425"/>
            <a:ext cx="6008100" cy="237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rPr lang="pt-BR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“</a:t>
            </a: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Todos têm direito a receber dos órgãos públicos informações</a:t>
            </a: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de seu interesse particular, ou </a:t>
            </a: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de interesse coletivo ou geral</a:t>
            </a:r>
            <a:r>
              <a:rPr lang="pt-BR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, que serão prestadas no prazo da lei, sob pena de responsabilidade, ressalvadas aquelas cujo sigilo seja imprescindível à segurança da sociedade e do Estado;”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460650" y="872450"/>
            <a:ext cx="6691200" cy="8237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FUNDAMENTAÇÃO LEGAL DA TRANSPARÊNCIA PÚBLICA</a:t>
            </a:r>
          </a:p>
          <a:p>
            <a:pPr marL="0" lvl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Constituição Federal - art. 5º, XXXIII</a:t>
            </a:r>
          </a:p>
          <a:p>
            <a:pPr marL="0" lvl="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14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2707846" y="2243560"/>
            <a:ext cx="2293200" cy="2607039"/>
            <a:chOff x="2707846" y="2243560"/>
            <a:chExt cx="2293200" cy="2607039"/>
          </a:xfrm>
        </p:grpSpPr>
        <p:sp>
          <p:nvSpPr>
            <p:cNvPr id="107" name="Shape 107"/>
            <p:cNvSpPr txBox="1"/>
            <p:nvPr/>
          </p:nvSpPr>
          <p:spPr>
            <a:xfrm>
              <a:off x="2707846" y="2243560"/>
              <a:ext cx="2293200" cy="1310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LC nº 131 </a:t>
              </a: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Determina a disponibilização em tempo real de informações sobre a execução orçamentária e financeira.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3518960" y="4350200"/>
              <a:ext cx="622499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2009</a:t>
              </a: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5031018" y="2870643"/>
            <a:ext cx="1929899" cy="1960056"/>
            <a:chOff x="5031018" y="2870643"/>
            <a:chExt cx="1929899" cy="1960056"/>
          </a:xfrm>
        </p:grpSpPr>
        <p:sp>
          <p:nvSpPr>
            <p:cNvPr id="110" name="Shape 110"/>
            <p:cNvSpPr txBox="1"/>
            <p:nvPr/>
          </p:nvSpPr>
          <p:spPr>
            <a:xfrm>
              <a:off x="5031018" y="2870643"/>
              <a:ext cx="1929899" cy="65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Dec. nº 7.185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Regulamenta a LC nº 131/2009.</a:t>
              </a:r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5623153" y="4330300"/>
              <a:ext cx="622499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2010</a:t>
              </a:r>
            </a:p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6866150" y="2039700"/>
            <a:ext cx="1929899" cy="2790999"/>
            <a:chOff x="6866150" y="2039700"/>
            <a:chExt cx="1929899" cy="2790999"/>
          </a:xfrm>
        </p:grpSpPr>
        <p:sp>
          <p:nvSpPr>
            <p:cNvPr id="113" name="Shape 113"/>
            <p:cNvSpPr txBox="1"/>
            <p:nvPr/>
          </p:nvSpPr>
          <p:spPr>
            <a:xfrm>
              <a:off x="6866150" y="2039700"/>
              <a:ext cx="1929899" cy="153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Lei nº 12.527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(LAI)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Regulamenta o acesso à informação previsto no inciso XXXIII do art. 5º da CF/88.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7504348" y="4330300"/>
              <a:ext cx="622499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2011</a:t>
              </a:r>
            </a:p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445350" y="3893896"/>
            <a:ext cx="8077800" cy="360293"/>
            <a:chOff x="445350" y="3436696"/>
            <a:chExt cx="8077800" cy="360293"/>
          </a:xfrm>
        </p:grpSpPr>
        <p:cxnSp>
          <p:nvCxnSpPr>
            <p:cNvPr id="116" name="Shape 116"/>
            <p:cNvCxnSpPr/>
            <p:nvPr/>
          </p:nvCxnSpPr>
          <p:spPr>
            <a:xfrm>
              <a:off x="445350" y="3649375"/>
              <a:ext cx="8077800" cy="0"/>
            </a:xfrm>
            <a:prstGeom prst="straightConnector1">
              <a:avLst/>
            </a:prstGeom>
            <a:noFill/>
            <a:ln w="19050" cap="flat" cmpd="sng">
              <a:solidFill>
                <a:srgbClr val="2A6187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17" name="Shape 117"/>
            <p:cNvCxnSpPr/>
            <p:nvPr/>
          </p:nvCxnSpPr>
          <p:spPr>
            <a:xfrm>
              <a:off x="3817476" y="3436696"/>
              <a:ext cx="0" cy="357900"/>
            </a:xfrm>
            <a:prstGeom prst="straightConnector1">
              <a:avLst/>
            </a:prstGeom>
            <a:noFill/>
            <a:ln w="19050" cap="flat" cmpd="sng">
              <a:solidFill>
                <a:srgbClr val="2A618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" name="Shape 118"/>
            <p:cNvCxnSpPr/>
            <p:nvPr/>
          </p:nvCxnSpPr>
          <p:spPr>
            <a:xfrm>
              <a:off x="5916830" y="3439090"/>
              <a:ext cx="0" cy="357900"/>
            </a:xfrm>
            <a:prstGeom prst="straightConnector1">
              <a:avLst/>
            </a:prstGeom>
            <a:noFill/>
            <a:ln w="19050" cap="flat" cmpd="sng">
              <a:solidFill>
                <a:srgbClr val="2A618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7821829" y="3439090"/>
              <a:ext cx="0" cy="357900"/>
            </a:xfrm>
            <a:prstGeom prst="straightConnector1">
              <a:avLst/>
            </a:prstGeom>
            <a:noFill/>
            <a:ln w="19050" cap="flat" cmpd="sng">
              <a:solidFill>
                <a:srgbClr val="2A618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1401514" y="3436696"/>
              <a:ext cx="0" cy="357900"/>
            </a:xfrm>
            <a:prstGeom prst="straightConnector1">
              <a:avLst/>
            </a:prstGeom>
            <a:noFill/>
            <a:ln w="19050" cap="flat" cmpd="sng">
              <a:solidFill>
                <a:srgbClr val="2A6187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21" name="Shape 121"/>
          <p:cNvGrpSpPr/>
          <p:nvPr/>
        </p:nvGrpSpPr>
        <p:grpSpPr>
          <a:xfrm>
            <a:off x="291883" y="2032426"/>
            <a:ext cx="2293200" cy="2818173"/>
            <a:chOff x="291883" y="2032426"/>
            <a:chExt cx="2293200" cy="2818173"/>
          </a:xfrm>
        </p:grpSpPr>
        <p:sp>
          <p:nvSpPr>
            <p:cNvPr id="122" name="Shape 122"/>
            <p:cNvSpPr txBox="1"/>
            <p:nvPr/>
          </p:nvSpPr>
          <p:spPr>
            <a:xfrm>
              <a:off x="1102998" y="4350200"/>
              <a:ext cx="622499" cy="50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2000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291883" y="2032426"/>
              <a:ext cx="22932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LC nº 101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(LRF) </a:t>
              </a: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rPr>
                <a:t>Estabelece normas de finanças públicas voltadas para a responsabilidade na gestão fiscal e dá outras providências.</a:t>
              </a:r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subTitle" idx="4294967295"/>
          </p:nvPr>
        </p:nvSpPr>
        <p:spPr>
          <a:xfrm>
            <a:off x="460650" y="872450"/>
            <a:ext cx="6639000" cy="8237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FUNDAMENTAÇÃO LEGAL DA TRANSPARÊNCIA PÚBLICA</a:t>
            </a:r>
          </a:p>
          <a:p>
            <a:pPr marL="0" lvl="0" rtl="0">
              <a:spcBef>
                <a:spcPts val="640"/>
              </a:spcBef>
              <a:buNone/>
            </a:pPr>
            <a:r>
              <a:rPr lang="pt-BR" sz="14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Legislação Complementar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ubTitle" idx="4294967295"/>
          </p:nvPr>
        </p:nvSpPr>
        <p:spPr>
          <a:xfrm>
            <a:off x="393975" y="1435225"/>
            <a:ext cx="5621400" cy="1952700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2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184  municípios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2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51  critérios de avaliação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2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149  subcritérios de avaliação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2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27.416  pontos de verificação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460650" y="1024850"/>
            <a:ext cx="3940500" cy="426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ABRANGÊNCIA DA ANÁLISE</a:t>
            </a:r>
          </a:p>
          <a:p>
            <a:pPr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Shape 135"/>
          <p:cNvGraphicFramePr/>
          <p:nvPr/>
        </p:nvGraphicFramePr>
        <p:xfrm>
          <a:off x="2062875" y="977352"/>
          <a:ext cx="4929150" cy="4098900"/>
        </p:xfrm>
        <a:graphic>
          <a:graphicData uri="http://schemas.openxmlformats.org/drawingml/2006/table">
            <a:tbl>
              <a:tblPr>
                <a:noFill/>
                <a:tableStyleId>{85B2D734-F865-4851-8359-EBD530FECC62}</a:tableStyleId>
              </a:tblPr>
              <a:tblGrid>
                <a:gridCol w="33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1. Conteúdo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Pontuação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1.1 Transparência da Gestão Fiscal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420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42%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1.2 Lei de Acesso à Informação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180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18%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Total Conteúdo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60%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2. Requisitos Tecnológicos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Pontuação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2.1 Do Sítio do Portal da Transparência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104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10,40%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2.2 Da Sessão Receita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65,50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6,55%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2.3 Da Sessão Despesa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82,50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8,25%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2.4 Da Sessão Licitações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82,50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8,25%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2.5 Da Sessão Contratos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65,50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6,55%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Total Requisitos Tecnológicos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40%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575"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Total Geral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1000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lang="pt-BR" sz="1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100%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6" name="Shape 136"/>
          <p:cNvSpPr txBox="1">
            <a:spLocks noGrp="1"/>
          </p:cNvSpPr>
          <p:nvPr>
            <p:ph type="subTitle" idx="4294967295"/>
          </p:nvPr>
        </p:nvSpPr>
        <p:spPr>
          <a:xfrm>
            <a:off x="2435100" y="300475"/>
            <a:ext cx="4273800" cy="426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ÍNDICE DE TRANSPARÊNCIA (ITM</a:t>
            </a:r>
            <a:r>
              <a:rPr lang="pt-BR" sz="1800" b="1" baseline="-25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</a:t>
            </a: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Shape 141"/>
          <p:cNvGraphicFramePr/>
          <p:nvPr/>
        </p:nvGraphicFramePr>
        <p:xfrm>
          <a:off x="1845800" y="1256487"/>
          <a:ext cx="5426200" cy="3264750"/>
        </p:xfrm>
        <a:graphic>
          <a:graphicData uri="http://schemas.openxmlformats.org/drawingml/2006/table">
            <a:tbl>
              <a:tblPr>
                <a:noFill/>
                <a:tableStyleId>{4AB34559-ADB8-41CB-90D4-272523871A34}</a:tableStyleId>
              </a:tblPr>
              <a:tblGrid>
                <a:gridCol w="27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2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Nível de Transparência</a:t>
                      </a:r>
                    </a:p>
                  </a:txBody>
                  <a:tcPr marL="88900" marR="889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20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Intervalo do ITM</a:t>
                      </a:r>
                      <a:r>
                        <a:rPr lang="pt-BR" sz="2000" b="1" baseline="-25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PE</a:t>
                      </a:r>
                    </a:p>
                  </a:txBody>
                  <a:tcPr marL="88900" marR="88900" marT="88900" marB="88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Desejado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&gt;750 e ≤1.000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Moderado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&gt;500 e </a:t>
                      </a:r>
                      <a:r>
                        <a:rPr lang="pt-BR" sz="18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≤</a:t>
                      </a: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750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Insuficiente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&gt;250 e </a:t>
                      </a:r>
                      <a:r>
                        <a:rPr lang="pt-BR" sz="18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≤</a:t>
                      </a: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500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Crítico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&gt;0 e </a:t>
                      </a:r>
                      <a:r>
                        <a:rPr lang="pt-BR" sz="1800" b="1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≤</a:t>
                      </a: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250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Inexistente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pt-BR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=0</a:t>
                      </a:r>
                    </a:p>
                  </a:txBody>
                  <a:tcPr marL="88900" marR="88900" marT="88900" marB="8890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5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2" name="Shape 142"/>
          <p:cNvSpPr txBox="1">
            <a:spLocks noGrp="1"/>
          </p:cNvSpPr>
          <p:nvPr>
            <p:ph type="subTitle" idx="4294967295"/>
          </p:nvPr>
        </p:nvSpPr>
        <p:spPr>
          <a:xfrm>
            <a:off x="2435100" y="300475"/>
            <a:ext cx="4273800" cy="4265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NÍVEIS DE TRANSPARÊNCIA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ubTitle" idx="4294967295"/>
          </p:nvPr>
        </p:nvSpPr>
        <p:spPr>
          <a:xfrm>
            <a:off x="521600" y="1540800"/>
            <a:ext cx="4746899" cy="13307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None/>
            </a:pPr>
            <a:r>
              <a:rPr lang="pt-BR" sz="1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Considerações preliminares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17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Período de Avaliação</a:t>
            </a:r>
          </a:p>
          <a:p>
            <a:pPr marL="457200" marR="0" lvl="0" indent="4572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De abril a novembro de 2015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None/>
            </a:pPr>
            <a:endParaRPr sz="17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64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Ubuntu"/>
            </a:pPr>
            <a:r>
              <a:rPr lang="pt-BR" sz="17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Verificação </a:t>
            </a:r>
            <a:r>
              <a:rPr lang="pt-BR" sz="17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estática</a:t>
            </a:r>
            <a:r>
              <a:rPr lang="pt-BR" sz="17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do critério avaliado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4294967295"/>
          </p:nvPr>
        </p:nvSpPr>
        <p:spPr>
          <a:xfrm>
            <a:off x="536850" y="1024850"/>
            <a:ext cx="1724999" cy="4406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DIAGNÓSTICO</a:t>
            </a:r>
          </a:p>
          <a:p>
            <a:pPr marL="0" indent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ubTitle" idx="4294967295"/>
          </p:nvPr>
        </p:nvSpPr>
        <p:spPr>
          <a:xfrm>
            <a:off x="259575" y="300475"/>
            <a:ext cx="8343300" cy="1127099"/>
          </a:xfrm>
          <a:prstGeom prst="rect">
            <a:avLst/>
          </a:prstGeom>
          <a:noFill/>
          <a:ln>
            <a:noFill/>
          </a:ln>
        </p:spPr>
        <p:txBody>
          <a:bodyPr lIns="35350" tIns="35350" rIns="35350" bIns="35350" anchor="t" anchorCtr="1">
            <a:noAutofit/>
          </a:bodyPr>
          <a:lstStyle/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DISPONIBILIZAÇÃO DE SITE DA</a:t>
            </a:r>
          </a:p>
          <a:p>
            <a:pPr marL="76200" lvl="0" indent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PREFEITURA E DE PORTAL DA TRANSPARÊNCIA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2187150" y="1171250"/>
            <a:ext cx="4315175" cy="3717825"/>
            <a:chOff x="2187150" y="1018850"/>
            <a:chExt cx="4315175" cy="3717825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 r="37554"/>
            <a:stretch/>
          </p:blipFill>
          <p:spPr>
            <a:xfrm>
              <a:off x="2755345" y="1269575"/>
              <a:ext cx="3503299" cy="346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 txBox="1"/>
            <p:nvPr/>
          </p:nvSpPr>
          <p:spPr>
            <a:xfrm>
              <a:off x="3947650" y="3457400"/>
              <a:ext cx="11187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 i="1"/>
                <a:t>Site</a:t>
              </a:r>
              <a:r>
                <a:rPr lang="pt-BR" sz="1000" b="1"/>
                <a:t> e Portal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179 (</a:t>
              </a:r>
              <a:r>
                <a:rPr lang="pt-BR" sz="800" b="1"/>
                <a:t>97,28%</a:t>
              </a:r>
              <a:r>
                <a:rPr lang="pt-BR" sz="1000" b="1"/>
                <a:t>)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2187150" y="1018850"/>
              <a:ext cx="1530899" cy="56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Sem </a:t>
              </a:r>
              <a:r>
                <a:rPr lang="pt-BR" sz="1000" b="1" i="1"/>
                <a:t>Site</a:t>
              </a:r>
              <a:r>
                <a:rPr lang="pt-BR" sz="1000" b="1"/>
                <a:t> e sem Portal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3 (</a:t>
              </a:r>
              <a:r>
                <a:rPr lang="pt-BR" sz="800" b="1"/>
                <a:t>1,63%</a:t>
              </a:r>
              <a:r>
                <a:rPr lang="pt-BR" sz="1000" b="1"/>
                <a:t>)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5493125" y="1018850"/>
              <a:ext cx="10092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Somente </a:t>
              </a:r>
              <a:r>
                <a:rPr lang="pt-BR" sz="1000" b="1" i="1"/>
                <a:t>Site</a:t>
              </a:r>
              <a:r>
                <a:rPr lang="pt-BR" sz="1000" b="1"/>
                <a:t>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sz="1000" b="1"/>
                <a:t>2 (</a:t>
              </a:r>
              <a:r>
                <a:rPr lang="pt-BR" sz="800" b="1"/>
                <a:t>1,09%</a:t>
              </a:r>
              <a:r>
                <a:rPr lang="pt-BR" sz="1000" b="1"/>
                <a:t>)</a:t>
              </a:r>
            </a:p>
          </p:txBody>
        </p:sp>
        <p:cxnSp>
          <p:nvCxnSpPr>
            <p:cNvPr id="159" name="Shape 159"/>
            <p:cNvCxnSpPr/>
            <p:nvPr/>
          </p:nvCxnSpPr>
          <p:spPr>
            <a:xfrm>
              <a:off x="3785475" y="1295475"/>
              <a:ext cx="773999" cy="235500"/>
            </a:xfrm>
            <a:prstGeom prst="bentConnector3">
              <a:avLst>
                <a:gd name="adj1" fmla="val 98902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" name="Shape 160"/>
            <p:cNvCxnSpPr>
              <a:endCxn id="158" idx="1"/>
            </p:cNvCxnSpPr>
            <p:nvPr/>
          </p:nvCxnSpPr>
          <p:spPr>
            <a:xfrm rot="10800000" flipH="1">
              <a:off x="4702325" y="1300700"/>
              <a:ext cx="790800" cy="230400"/>
            </a:xfrm>
            <a:prstGeom prst="bentConnector3">
              <a:avLst>
                <a:gd name="adj1" fmla="val 9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Apresentação na tela (16:9)</PresentationFormat>
  <Paragraphs>387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Ubuntu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luminario 02</cp:lastModifiedBy>
  <cp:revision>1</cp:revision>
  <dcterms:modified xsi:type="dcterms:W3CDTF">2015-12-03T12:18:42Z</dcterms:modified>
</cp:coreProperties>
</file>